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613900" cy="7200900"/>
  <p:notesSz cx="6858000" cy="9144000"/>
  <p:defaultTextStyle>
    <a:defPPr>
      <a:defRPr lang="en-US"/>
    </a:defPPr>
    <a:lvl1pPr algn="l" rtl="0" eaLnBrk="0" fontAlgn="base" hangingPunct="0">
      <a:lnSpc>
        <a:spcPct val="90000"/>
      </a:lnSpc>
      <a:spcBef>
        <a:spcPct val="0"/>
      </a:spcBef>
      <a:spcAft>
        <a:spcPct val="0"/>
      </a:spcAft>
      <a:defRPr b="1" kern="1200">
        <a:solidFill>
          <a:schemeClr val="tx1"/>
        </a:solidFill>
        <a:latin typeface="Arial"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Arial"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Arial"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Arial"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CFEB9"/>
    <a:srgbClr val="DADA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0" d="100"/>
          <a:sy n="80" d="100"/>
        </p:scale>
        <p:origin x="-76" y="-168"/>
      </p:cViewPr>
      <p:guideLst>
        <p:guide orient="horz" pos="2268"/>
        <p:guide pos="302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38513" y="8485188"/>
            <a:ext cx="460375" cy="336550"/>
          </a:xfrm>
          <a:prstGeom prst="rect">
            <a:avLst/>
          </a:prstGeom>
          <a:noFill/>
          <a:ln w="50800">
            <a:noFill/>
            <a:miter lim="800000"/>
            <a:headEnd/>
            <a:tailEnd/>
          </a:ln>
          <a:effectLst/>
        </p:spPr>
        <p:txBody>
          <a:bodyPr wrap="none" lIns="90488" tIns="44450" rIns="90488" bIns="44450">
            <a:spAutoFit/>
          </a:bodyPr>
          <a:lstStyle/>
          <a:p>
            <a:fld id="{16183C5D-23E8-4A5D-AFF0-B0FBD01AA01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028700" y="715963"/>
            <a:ext cx="4813300" cy="3594100"/>
          </a:xfrm>
          <a:prstGeom prst="rect">
            <a:avLst/>
          </a:prstGeom>
          <a:noFill/>
          <a:ln w="12700">
            <a:noFill/>
            <a:miter lim="800000"/>
            <a:headEnd/>
            <a:tailEnd/>
          </a:ln>
          <a:effectLst/>
        </p:spPr>
      </p:sp>
      <p:sp>
        <p:nvSpPr>
          <p:cNvPr id="2051" name="Rectangle 3"/>
          <p:cNvSpPr>
            <a:spLocks noChangeArrowheads="1"/>
          </p:cNvSpPr>
          <p:nvPr/>
        </p:nvSpPr>
        <p:spPr bwMode="auto">
          <a:xfrm>
            <a:off x="333375" y="3927475"/>
            <a:ext cx="6191250" cy="4941888"/>
          </a:xfrm>
          <a:prstGeom prst="rect">
            <a:avLst/>
          </a:prstGeom>
          <a:noFill/>
          <a:ln w="12700">
            <a:noFill/>
            <a:miter lim="800000"/>
            <a:headEnd/>
            <a:tailEnd/>
          </a:ln>
          <a:effectLst/>
        </p:spPr>
        <p:txBody>
          <a:bodyPr wrap="none" anchor="ctr"/>
          <a:lstStyle/>
          <a:p>
            <a:endParaRPr lang="en-US"/>
          </a:p>
        </p:txBody>
      </p:sp>
      <p:sp>
        <p:nvSpPr>
          <p:cNvPr id="2052" name="Rectangle 4"/>
          <p:cNvSpPr>
            <a:spLocks noChangeArrowheads="1"/>
          </p:cNvSpPr>
          <p:nvPr/>
        </p:nvSpPr>
        <p:spPr bwMode="auto">
          <a:xfrm>
            <a:off x="263525" y="3998913"/>
            <a:ext cx="6261100" cy="4870450"/>
          </a:xfrm>
          <a:prstGeom prst="rect">
            <a:avLst/>
          </a:prstGeom>
          <a:noFill/>
          <a:ln w="12700">
            <a:noFill/>
            <a:miter lim="800000"/>
            <a:headEnd/>
            <a:tailEnd/>
          </a:ln>
          <a:effectLst/>
        </p:spPr>
        <p:txBody>
          <a:bodyPr wrap="none" anchor="ctr"/>
          <a:lstStyle/>
          <a:p>
            <a:endParaRPr lang="en-US"/>
          </a:p>
        </p:txBody>
      </p:sp>
      <p:sp>
        <p:nvSpPr>
          <p:cNvPr id="2053" name="Rectangle 5"/>
          <p:cNvSpPr>
            <a:spLocks noChangeArrowheads="1"/>
          </p:cNvSpPr>
          <p:nvPr/>
        </p:nvSpPr>
        <p:spPr bwMode="auto">
          <a:xfrm>
            <a:off x="474663" y="4070350"/>
            <a:ext cx="5767387" cy="4799013"/>
          </a:xfrm>
          <a:prstGeom prst="rect">
            <a:avLst/>
          </a:prstGeom>
          <a:noFill/>
          <a:ln w="12700">
            <a:noFill/>
            <a:miter lim="800000"/>
            <a:headEnd/>
            <a:tailEnd/>
          </a:ln>
          <a:effectLst/>
        </p:spPr>
        <p:txBody>
          <a:bodyPr wrap="none" anchor="ctr"/>
          <a:lstStyle/>
          <a:p>
            <a:endParaRPr lang="en-US"/>
          </a:p>
        </p:txBody>
      </p:sp>
      <p:sp>
        <p:nvSpPr>
          <p:cNvPr id="2054" name="Rectangle 6"/>
          <p:cNvSpPr>
            <a:spLocks noChangeArrowheads="1"/>
          </p:cNvSpPr>
          <p:nvPr/>
        </p:nvSpPr>
        <p:spPr bwMode="auto">
          <a:xfrm>
            <a:off x="463550" y="3963988"/>
            <a:ext cx="5872163" cy="201612"/>
          </a:xfrm>
          <a:prstGeom prst="rect">
            <a:avLst/>
          </a:prstGeom>
          <a:noFill/>
          <a:ln w="12700">
            <a:noFill/>
            <a:miter lim="800000"/>
            <a:headEnd/>
            <a:tailEnd/>
          </a:ln>
          <a:effectLst/>
        </p:spPr>
        <p:txBody>
          <a:bodyPr wrap="none" anchor="ctr"/>
          <a:lstStyle/>
          <a:p>
            <a:endParaRPr lang="en-US"/>
          </a:p>
        </p:txBody>
      </p:sp>
      <p:sp>
        <p:nvSpPr>
          <p:cNvPr id="2055" name="Rectangle 7"/>
          <p:cNvSpPr>
            <a:spLocks noChangeArrowheads="1"/>
          </p:cNvSpPr>
          <p:nvPr/>
        </p:nvSpPr>
        <p:spPr bwMode="auto">
          <a:xfrm>
            <a:off x="3338513" y="8556625"/>
            <a:ext cx="366712" cy="254000"/>
          </a:xfrm>
          <a:prstGeom prst="rect">
            <a:avLst/>
          </a:prstGeom>
          <a:noFill/>
          <a:ln w="50800">
            <a:noFill/>
            <a:miter lim="800000"/>
            <a:headEnd/>
            <a:tailEnd/>
          </a:ln>
          <a:effectLst/>
        </p:spPr>
        <p:txBody>
          <a:bodyPr wrap="none" lIns="90488" tIns="44450" rIns="90488" bIns="44450">
            <a:spAutoFit/>
          </a:bodyPr>
          <a:lstStyle/>
          <a:p>
            <a:fld id="{98963290-DE98-4E52-8386-39D2C9735CD5}" type="slidenum">
              <a:rPr lang="en-US" sz="1200"/>
              <a:pPr/>
              <a:t>‹#›</a:t>
            </a:fld>
            <a:endParaRPr lang="en-US" sz="1200"/>
          </a:p>
        </p:txBody>
      </p:sp>
      <p:sp>
        <p:nvSpPr>
          <p:cNvPr id="2056" name="Rectangle 8"/>
          <p:cNvSpPr>
            <a:spLocks noGrp="1" noChangeArrowheads="1"/>
          </p:cNvSpPr>
          <p:nvPr>
            <p:ph type="body" sz="quarter" idx="3"/>
          </p:nvPr>
        </p:nvSpPr>
        <p:spPr bwMode="auto">
          <a:xfrm>
            <a:off x="914400" y="4800600"/>
            <a:ext cx="5029200" cy="3657600"/>
          </a:xfrm>
          <a:prstGeom prst="rect">
            <a:avLst/>
          </a:prstGeom>
          <a:noFill/>
          <a:ln w="508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Times New Roman" pitchFamily="18"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Times New Roman" pitchFamily="18"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noTextEdit="1"/>
          </p:cNvSpPr>
          <p:nvPr>
            <p:ph type="sldImg"/>
          </p:nvPr>
        </p:nvSpPr>
        <p:spPr>
          <a:xfrm>
            <a:off x="1036638" y="715963"/>
            <a:ext cx="4797425" cy="3594100"/>
          </a:xfrm>
          <a:ln/>
        </p:spPr>
      </p:sp>
      <p:sp>
        <p:nvSpPr>
          <p:cNvPr id="5123" name="Rectangle 3"/>
          <p:cNvSpPr>
            <a:spLocks noGrp="1" noChangeArrowheads="1"/>
          </p:cNvSpPr>
          <p:nvPr>
            <p:ph type="body" idx="1"/>
          </p:nvPr>
        </p:nvSpPr>
        <p:spPr>
          <a:xfrm>
            <a:off x="685800" y="4800600"/>
            <a:ext cx="5627688" cy="1927225"/>
          </a:xfrm>
          <a:noFill/>
          <a:ln/>
        </p:spPr>
        <p:txBody>
          <a:bodyPr lIns="58738" tIns="23813" rIns="58738" bIns="23813">
            <a:spAutoFit/>
          </a:bodyPr>
          <a:lstStyle/>
          <a:p>
            <a:pPr marL="315913" indent="-315913" defTabSz="841375">
              <a:lnSpc>
                <a:spcPct val="98000"/>
              </a:lnSpc>
              <a:spcBef>
                <a:spcPct val="49000"/>
              </a:spcBef>
            </a:pPr>
            <a:r>
              <a:rPr lang="en-US"/>
              <a:t>Objectives:</a:t>
            </a:r>
          </a:p>
          <a:p>
            <a:pPr marL="315913" indent="-315913" defTabSz="841375">
              <a:lnSpc>
                <a:spcPct val="98000"/>
              </a:lnSpc>
              <a:spcBef>
                <a:spcPct val="49000"/>
              </a:spcBef>
              <a:buFontTx/>
              <a:buChar char="•"/>
            </a:pPr>
            <a:r>
              <a:rPr lang="en-US"/>
              <a:t>Understand the terms waste minimization and pollution prevention.</a:t>
            </a:r>
          </a:p>
          <a:p>
            <a:pPr marL="315913" indent="-315913" defTabSz="841375">
              <a:lnSpc>
                <a:spcPct val="98000"/>
              </a:lnSpc>
              <a:spcBef>
                <a:spcPct val="49000"/>
              </a:spcBef>
              <a:buFontTx/>
              <a:buChar char="•"/>
            </a:pPr>
            <a:r>
              <a:rPr lang="en-US"/>
              <a:t>Review RCRA requirements regarding waste minimization and pollution prevention.</a:t>
            </a:r>
          </a:p>
          <a:p>
            <a:pPr marL="315913" indent="-315913" defTabSz="841375">
              <a:lnSpc>
                <a:spcPct val="98000"/>
              </a:lnSpc>
              <a:spcBef>
                <a:spcPct val="49000"/>
              </a:spcBef>
              <a:buFontTx/>
              <a:buChar char="•"/>
            </a:pPr>
            <a:r>
              <a:rPr lang="en-US"/>
              <a:t>Examine relevant policies, including the role of the inspector in promoting waste minimization.</a:t>
            </a:r>
          </a:p>
          <a:p>
            <a:pPr marL="315913" indent="-315913" defTabSz="841375">
              <a:lnSpc>
                <a:spcPct val="98000"/>
              </a:lnSpc>
              <a:spcBef>
                <a:spcPct val="49000"/>
              </a:spcBef>
              <a:buFontTx/>
              <a:buChar char="•"/>
            </a:pPr>
            <a:r>
              <a:rPr lang="en-US"/>
              <a:t>Discuss outreach.</a:t>
            </a:r>
          </a:p>
          <a:p>
            <a:pPr marL="315913" indent="-315913" defTabSz="841375">
              <a:lnSpc>
                <a:spcPct val="98000"/>
              </a:lnSpc>
              <a:spcBef>
                <a:spcPct val="49000"/>
              </a:spcBef>
            </a:pP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xfrm>
            <a:off x="1036638" y="715963"/>
            <a:ext cx="4797425" cy="3594100"/>
          </a:xfrm>
          <a:ln/>
        </p:spPr>
      </p:sp>
      <p:sp>
        <p:nvSpPr>
          <p:cNvPr id="23555" name="Rectangle 3"/>
          <p:cNvSpPr>
            <a:spLocks noGrp="1" noChangeArrowheads="1"/>
          </p:cNvSpPr>
          <p:nvPr>
            <p:ph type="body" idx="1"/>
          </p:nvPr>
        </p:nvSpPr>
        <p:spPr>
          <a:xfrm>
            <a:off x="685800" y="4835525"/>
            <a:ext cx="5556250" cy="3841750"/>
          </a:xfrm>
          <a:noFill/>
          <a:ln/>
        </p:spPr>
        <p:txBody>
          <a:bodyPr lIns="58738" tIns="23813" rIns="58738" bIns="23813">
            <a:spAutoFit/>
          </a:bodyPr>
          <a:lstStyle/>
          <a:p>
            <a:pPr marL="315913" indent="-315913" defTabSz="841375">
              <a:lnSpc>
                <a:spcPct val="98000"/>
              </a:lnSpc>
              <a:spcBef>
                <a:spcPct val="49000"/>
              </a:spcBef>
              <a:buFontTx/>
              <a:buChar char="•"/>
            </a:pPr>
            <a:r>
              <a:rPr lang="en-US"/>
              <a:t>As informed inspectors, you should be familiar with different examples of waste minimization literature and recommend these to the facility.  Several examples are:</a:t>
            </a:r>
          </a:p>
          <a:p>
            <a:pPr marL="315913" indent="-315913" defTabSz="841375"/>
            <a:r>
              <a:rPr lang="en-US"/>
              <a:t>	-	</a:t>
            </a:r>
            <a:r>
              <a:rPr lang="en-US" u="sng"/>
              <a:t>Facility Pollution Prevention Guide </a:t>
            </a:r>
            <a:r>
              <a:rPr lang="en-US"/>
              <a:t>Published by EPA ORD</a:t>
            </a:r>
          </a:p>
          <a:p>
            <a:pPr marL="315913" indent="-315913" defTabSz="841375"/>
            <a:r>
              <a:rPr lang="en-US"/>
              <a:t>	-	</a:t>
            </a:r>
            <a:r>
              <a:rPr lang="en-US" u="sng"/>
              <a:t>Waste Minimization: Environmental Quality with Economic Benefits </a:t>
            </a:r>
            <a:r>
              <a:rPr lang="en-US"/>
              <a:t>a 	little pamphlet published by OSW.</a:t>
            </a:r>
          </a:p>
          <a:p>
            <a:pPr marL="315913" indent="-315913" defTabSz="841375"/>
            <a:r>
              <a:rPr lang="en-US"/>
              <a:t>	-	Any State or Regional Literature available.</a:t>
            </a:r>
          </a:p>
          <a:p>
            <a:pPr marL="315913" indent="-315913" defTabSz="841375">
              <a:lnSpc>
                <a:spcPct val="98000"/>
              </a:lnSpc>
              <a:spcBef>
                <a:spcPct val="49000"/>
              </a:spcBef>
              <a:buFontTx/>
              <a:buChar char="•"/>
            </a:pPr>
            <a:r>
              <a:rPr lang="en-US"/>
              <a:t>Many of these books or pamphlets are free for distribution and if a facility is interested you can supply these for them.  </a:t>
            </a:r>
          </a:p>
          <a:p>
            <a:pPr marL="315913" indent="-315913" defTabSz="841375">
              <a:lnSpc>
                <a:spcPct val="98000"/>
              </a:lnSpc>
              <a:spcBef>
                <a:spcPct val="49000"/>
              </a:spcBef>
              <a:buFontTx/>
              <a:buChar char="•"/>
            </a:pPr>
            <a:r>
              <a:rPr lang="en-US"/>
              <a:t>You should also be aware of any technical assistance programs in the area offered either by the Region, the State or the community.  Many of these are helpful for information on either very easy or very complex pollution prevention methods.  Examples include: EPA compliance assistance centers for Printers, Agriculture, Metal Finishing, Automotive (planned centers for Small Chemical Manufacturing, Printed Wiring Board); and sector notebooks (See, generally, </a:t>
            </a:r>
            <a:r>
              <a:rPr lang="en-US" i="1"/>
              <a:t>Envirosense</a:t>
            </a:r>
            <a:r>
              <a:rPr lang="en-US"/>
              <a:t> at http://es.inel.gov).  </a:t>
            </a:r>
          </a:p>
          <a:p>
            <a:pPr marL="315913" indent="-315913" defTabSz="841375">
              <a:lnSpc>
                <a:spcPct val="98000"/>
              </a:lnSpc>
              <a:spcBef>
                <a:spcPct val="49000"/>
              </a:spcBef>
            </a:pPr>
            <a:endParaRPr lang="en-US"/>
          </a:p>
          <a:p>
            <a:pPr marL="315913" indent="-315913" defTabSz="841375">
              <a:lnSpc>
                <a:spcPct val="98000"/>
              </a:lnSpc>
              <a:spcBef>
                <a:spcPct val="49000"/>
              </a:spcBef>
            </a:pPr>
            <a:endParaRPr lang="en-US" sz="1100">
              <a:latin typeface="Arial" charset="0"/>
            </a:endParaRPr>
          </a:p>
          <a:p>
            <a:pPr marL="315913" indent="-315913" defTabSz="841375">
              <a:lnSpc>
                <a:spcPct val="98000"/>
              </a:lnSpc>
              <a:spcBef>
                <a:spcPct val="49000"/>
              </a:spcBef>
            </a:pPr>
            <a:endParaRPr lang="en-US" sz="110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a:ln/>
        </p:spPr>
        <p:txBody>
          <a:bodyPr/>
          <a:lstStyle/>
          <a:p>
            <a:pPr marL="342900" indent="-342900">
              <a:lnSpc>
                <a:spcPct val="98000"/>
              </a:lnSpc>
              <a:spcBef>
                <a:spcPct val="49000"/>
              </a:spcBef>
              <a:buFontTx/>
              <a:buChar char="•"/>
            </a:pPr>
            <a:r>
              <a:rPr lang="en-US"/>
              <a:t>Pollution Prevention is source reduction in the manufacturing process through process changes, chemical substitution, better controls on the process, closed loop recycling within the process, or any practice that "reduces the amount of any hazardous substance, pollutant or contaminant entering any waste stream or otherwise released into the environment (including fugitive emissions) prior to recycling, treatment or disposal..." (Pollution Prevention Act of 1990)</a:t>
            </a:r>
          </a:p>
          <a:p>
            <a:pPr marL="342900" indent="-342900">
              <a:lnSpc>
                <a:spcPct val="98000"/>
              </a:lnSpc>
              <a:spcBef>
                <a:spcPct val="49000"/>
              </a:spcBef>
              <a:buFontTx/>
              <a:buChar char="•"/>
            </a:pPr>
            <a:r>
              <a:rPr lang="en-US"/>
              <a:t>Waste Minimization is multi-media source reduction and recycling except for recycling involving combustion (i.e. recycling for energy recovery).</a:t>
            </a:r>
          </a:p>
          <a:p>
            <a:pPr marL="342900" indent="-342900">
              <a:lnSpc>
                <a:spcPct val="98000"/>
              </a:lnSpc>
              <a:spcBef>
                <a:spcPct val="49000"/>
              </a:spcBef>
              <a:buFontTx/>
              <a:buChar char="•"/>
            </a:pPr>
            <a:r>
              <a:rPr lang="en-US"/>
              <a:t>There is a movement to try to eliminate the term waste minimization because it is thought of to only apply to RCRA.  Since true waste minimization must be looked at from a multi- media perspective you should not restrict it to any one regulatory program.</a:t>
            </a:r>
          </a:p>
          <a:p>
            <a:pPr marL="342900" indent="-342900"/>
            <a:endParaRPr lang="en-US"/>
          </a:p>
        </p:txBody>
      </p:sp>
      <p:sp>
        <p:nvSpPr>
          <p:cNvPr id="7171" name="Rectangle 3"/>
          <p:cNvSpPr>
            <a:spLocks noChangeArrowheads="1" noTextEdit="1"/>
          </p:cNvSpPr>
          <p:nvPr>
            <p:ph type="sldImg"/>
          </p:nvPr>
        </p:nvSpPr>
        <p:spPr>
          <a:xfrm>
            <a:off x="1036638" y="715963"/>
            <a:ext cx="4797425" cy="3594100"/>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noTextEdit="1"/>
          </p:cNvSpPr>
          <p:nvPr>
            <p:ph type="sldImg"/>
          </p:nvPr>
        </p:nvSpPr>
        <p:spPr>
          <a:xfrm>
            <a:off x="1036638" y="715963"/>
            <a:ext cx="4797425" cy="3594100"/>
          </a:xfrm>
          <a:ln/>
        </p:spPr>
      </p:sp>
      <p:sp>
        <p:nvSpPr>
          <p:cNvPr id="9219" name="Rectangle 3"/>
          <p:cNvSpPr>
            <a:spLocks noGrp="1" noChangeArrowheads="1"/>
          </p:cNvSpPr>
          <p:nvPr>
            <p:ph type="body" idx="1"/>
          </p:nvPr>
        </p:nvSpPr>
        <p:spPr>
          <a:xfrm>
            <a:off x="685800" y="4800600"/>
            <a:ext cx="5767388" cy="3097213"/>
          </a:xfrm>
          <a:noFill/>
          <a:ln/>
        </p:spPr>
        <p:txBody>
          <a:bodyPr lIns="58738" tIns="23813" rIns="58738" bIns="23813">
            <a:spAutoFit/>
          </a:bodyPr>
          <a:lstStyle/>
          <a:p>
            <a:pPr marL="315913" indent="-315913" defTabSz="841375">
              <a:lnSpc>
                <a:spcPct val="98000"/>
              </a:lnSpc>
              <a:spcBef>
                <a:spcPct val="49000"/>
              </a:spcBef>
              <a:buFontTx/>
              <a:buChar char="•"/>
            </a:pPr>
            <a:r>
              <a:rPr lang="en-US"/>
              <a:t>EPA is required, under the Hazardous and Solid Waste Amendments of 1984 (HSWA), to protect the environment by "minimizing the generation of hazardous waste and the land disposal of hazardous waste by encouraging process substitution, materials recovery, properly conducted recycling and reuse, and treatment;"  HSWA §1003 (a) (6).</a:t>
            </a:r>
          </a:p>
          <a:p>
            <a:pPr marL="315913" indent="-315913" defTabSz="841375">
              <a:lnSpc>
                <a:spcPct val="98000"/>
              </a:lnSpc>
              <a:spcBef>
                <a:spcPct val="49000"/>
              </a:spcBef>
              <a:buFontTx/>
              <a:buChar char="•"/>
            </a:pPr>
            <a:r>
              <a:rPr lang="en-US"/>
              <a:t>HSWA sets forth three basic waste minimization requirements for generators and treatment, storage and disposal facilities.  They are:</a:t>
            </a:r>
          </a:p>
          <a:p>
            <a:pPr marL="642938" lvl="1" indent="-212725" defTabSz="841375"/>
            <a:r>
              <a:rPr lang="en-US"/>
              <a:t>	1.  That hazardous waste generators submit waste minimization information as part of the biennial reports (§3002 (a)(6));</a:t>
            </a:r>
          </a:p>
          <a:p>
            <a:pPr marL="642938" lvl="1" indent="-212725" defTabSz="841375"/>
            <a:r>
              <a:rPr lang="en-US"/>
              <a:t>	2.  That generators certify on the manifest that they have a waste reduction program in place (§3002 (b));</a:t>
            </a:r>
          </a:p>
          <a:p>
            <a:pPr marL="642938" lvl="1" indent="-212725" defTabSz="841375"/>
            <a:r>
              <a:rPr lang="en-US"/>
              <a:t>	3.  That as a permit requirement, all TSDFs must certify at least annually that they have a waste reduction system in place (§3005 (h))</a:t>
            </a:r>
          </a:p>
          <a:p>
            <a:pPr marL="315913" indent="-315913" defTabSz="841375">
              <a:lnSpc>
                <a:spcPct val="98000"/>
              </a:lnSpc>
              <a:spcBef>
                <a:spcPct val="49000"/>
              </a:spcBef>
            </a:pPr>
            <a:endParaRPr lang="en-US" sz="1100">
              <a:latin typeface="Arial" charset="0"/>
            </a:endParaRPr>
          </a:p>
          <a:p>
            <a:pPr marL="315913" indent="-315913" defTabSz="841375">
              <a:lnSpc>
                <a:spcPct val="98000"/>
              </a:lnSpc>
              <a:spcBef>
                <a:spcPct val="49000"/>
              </a:spcBef>
            </a:pPr>
            <a:endParaRPr lang="en-US" sz="110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a:xfrm>
            <a:off x="1036638" y="715963"/>
            <a:ext cx="4797425" cy="3594100"/>
          </a:xfrm>
          <a:ln/>
        </p:spPr>
      </p:sp>
      <p:sp>
        <p:nvSpPr>
          <p:cNvPr id="11267" name="Rectangle 3"/>
          <p:cNvSpPr>
            <a:spLocks noGrp="1" noChangeArrowheads="1"/>
          </p:cNvSpPr>
          <p:nvPr>
            <p:ph type="body" idx="1"/>
          </p:nvPr>
        </p:nvSpPr>
        <p:spPr>
          <a:xfrm>
            <a:off x="685800" y="4876800"/>
            <a:ext cx="5767388" cy="2058988"/>
          </a:xfrm>
          <a:noFill/>
          <a:ln/>
        </p:spPr>
        <p:txBody>
          <a:bodyPr lIns="58738" tIns="23813" rIns="58738" bIns="23813">
            <a:spAutoFit/>
          </a:bodyPr>
          <a:lstStyle/>
          <a:p>
            <a:pPr marL="315913" indent="-315913" defTabSz="841375">
              <a:lnSpc>
                <a:spcPct val="100000"/>
              </a:lnSpc>
              <a:spcBef>
                <a:spcPct val="50000"/>
              </a:spcBef>
              <a:buFontTx/>
              <a:buChar char="•"/>
            </a:pPr>
            <a:r>
              <a:rPr lang="en-US"/>
              <a:t>This long quotation from the Act boils down to what is known as the waste management hierarchy.</a:t>
            </a:r>
          </a:p>
          <a:p>
            <a:pPr marL="315913" indent="-315913" defTabSz="841375">
              <a:lnSpc>
                <a:spcPct val="100000"/>
              </a:lnSpc>
              <a:spcBef>
                <a:spcPct val="50000"/>
              </a:spcBef>
            </a:pPr>
            <a:endParaRPr lang="en-US"/>
          </a:p>
          <a:p>
            <a:pPr marL="315913" indent="-315913" defTabSz="841375">
              <a:lnSpc>
                <a:spcPct val="100000"/>
              </a:lnSpc>
              <a:spcBef>
                <a:spcPct val="50000"/>
              </a:spcBef>
              <a:buFontTx/>
              <a:buChar char="•"/>
            </a:pPr>
            <a:r>
              <a:rPr lang="en-US"/>
              <a:t>This simply lays out that source reduction is preferable to recycling which is preferable to treatment which is preferable to disposal.</a:t>
            </a:r>
          </a:p>
          <a:p>
            <a:pPr marL="315913" indent="-315913" defTabSz="841375">
              <a:lnSpc>
                <a:spcPct val="100000"/>
              </a:lnSpc>
              <a:spcBef>
                <a:spcPct val="50000"/>
              </a:spcBef>
            </a:pPr>
            <a:endParaRPr lang="en-US"/>
          </a:p>
          <a:p>
            <a:pPr marL="315913" indent="-315913" defTabSz="841375">
              <a:lnSpc>
                <a:spcPct val="100000"/>
              </a:lnSpc>
              <a:spcBef>
                <a:spcPct val="50000"/>
              </a:spcBef>
              <a:buFontTx/>
              <a:buChar char="•"/>
            </a:pPr>
            <a:r>
              <a:rPr lang="en-US"/>
              <a:t>For the sake of definitions, the term "</a:t>
            </a:r>
            <a:r>
              <a:rPr lang="en-US" i="1"/>
              <a:t>Pollution Prevention</a:t>
            </a:r>
            <a:r>
              <a:rPr lang="en-US"/>
              <a:t>" refers to the top level of the hierarchy: source reduction;  the term "</a:t>
            </a:r>
            <a:r>
              <a:rPr lang="en-US" i="1"/>
              <a:t>Waste Minimization</a:t>
            </a:r>
            <a:r>
              <a:rPr lang="en-US"/>
              <a:t>" refers to the top two level of the hierarchy, both source reduction and recycling.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a:xfrm>
            <a:off x="1036638" y="715963"/>
            <a:ext cx="4797425" cy="3594100"/>
          </a:xfrm>
          <a:ln/>
        </p:spPr>
      </p:sp>
      <p:sp>
        <p:nvSpPr>
          <p:cNvPr id="13315" name="Rectangle 3"/>
          <p:cNvSpPr>
            <a:spLocks noGrp="1" noChangeArrowheads="1"/>
          </p:cNvSpPr>
          <p:nvPr>
            <p:ph type="body" idx="1"/>
          </p:nvPr>
        </p:nvSpPr>
        <p:spPr>
          <a:xfrm>
            <a:off x="685800" y="5029200"/>
            <a:ext cx="5838825" cy="619125"/>
          </a:xfrm>
          <a:noFill/>
          <a:ln/>
        </p:spPr>
        <p:txBody>
          <a:bodyPr lIns="58738" tIns="23813" rIns="58738" bIns="23813">
            <a:spAutoFit/>
          </a:bodyPr>
          <a:lstStyle/>
          <a:p>
            <a:pPr marL="315913" indent="-315913" defTabSz="841375">
              <a:lnSpc>
                <a:spcPct val="104000"/>
              </a:lnSpc>
              <a:spcBef>
                <a:spcPct val="52000"/>
              </a:spcBef>
              <a:buFontTx/>
              <a:buChar char="•"/>
            </a:pPr>
            <a:r>
              <a:rPr lang="en-US"/>
              <a:t>This statement translates into a mandate from the Administrator, William Reilly, that we work pollution prevention into all aspects of EPA's work, whether it be research, writing regulations, or enforcement.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a:xfrm>
            <a:off x="1036638" y="715963"/>
            <a:ext cx="4797425" cy="3594100"/>
          </a:xfrm>
          <a:ln/>
        </p:spPr>
      </p:sp>
      <p:sp>
        <p:nvSpPr>
          <p:cNvPr id="15363" name="Rectangle 3"/>
          <p:cNvSpPr>
            <a:spLocks noGrp="1" noChangeArrowheads="1"/>
          </p:cNvSpPr>
          <p:nvPr>
            <p:ph type="body" idx="1"/>
          </p:nvPr>
        </p:nvSpPr>
        <p:spPr>
          <a:xfrm>
            <a:off x="685800" y="4941888"/>
            <a:ext cx="5838825" cy="1692275"/>
          </a:xfrm>
          <a:noFill/>
          <a:ln/>
        </p:spPr>
        <p:txBody>
          <a:bodyPr lIns="58738" tIns="23813" rIns="58738" bIns="23813">
            <a:spAutoFit/>
          </a:bodyPr>
          <a:lstStyle/>
          <a:p>
            <a:pPr marL="315913" indent="-315913" defTabSz="841375">
              <a:lnSpc>
                <a:spcPct val="100000"/>
              </a:lnSpc>
              <a:spcBef>
                <a:spcPct val="50000"/>
              </a:spcBef>
              <a:buFontTx/>
              <a:buChar char="•"/>
            </a:pPr>
            <a:r>
              <a:rPr lang="en-US"/>
              <a:t>The Office of Enforcement has written this policy to provide a standardized method to include pollution prevention into settlements in all media programs.  </a:t>
            </a:r>
          </a:p>
          <a:p>
            <a:pPr marL="315913" indent="-315913" defTabSz="841375">
              <a:lnSpc>
                <a:spcPct val="100000"/>
              </a:lnSpc>
              <a:spcBef>
                <a:spcPct val="50000"/>
              </a:spcBef>
              <a:buFontTx/>
              <a:buChar char="•"/>
            </a:pPr>
            <a:r>
              <a:rPr lang="en-US"/>
              <a:t>In May 1995, EPA published a Policy on the Use of Supplemental Environmental Projects (SEPs) in EPA Enforcement Settlements.  This policy supersedes the 1991 policy and defines SEPs, establishes legal guidelines, defines acceptable and unacceptable SEP categories, as well as implementation criteria and procedures.</a:t>
            </a:r>
          </a:p>
          <a:p>
            <a:pPr marL="315913" indent="-315913" defTabSz="841375">
              <a:lnSpc>
                <a:spcPct val="100000"/>
              </a:lnSpc>
              <a:spcBef>
                <a:spcPct val="50000"/>
              </a:spcBef>
              <a:buFontTx/>
              <a:buChar char="•"/>
            </a:pPr>
            <a:r>
              <a:rPr lang="en-US"/>
              <a:t>EPA has also developed SEP guidance and a SEP database, both of which are available on the internet (see http://es.inel.gov/oeca/sep/).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a:xfrm>
            <a:off x="1036638" y="715963"/>
            <a:ext cx="4797425" cy="3594100"/>
          </a:xfrm>
          <a:ln/>
        </p:spPr>
      </p:sp>
      <p:sp>
        <p:nvSpPr>
          <p:cNvPr id="17411" name="Rectangle 3"/>
          <p:cNvSpPr>
            <a:spLocks noGrp="1" noChangeArrowheads="1"/>
          </p:cNvSpPr>
          <p:nvPr>
            <p:ph type="body" idx="1"/>
          </p:nvPr>
        </p:nvSpPr>
        <p:spPr>
          <a:xfrm>
            <a:off x="685800" y="5029200"/>
            <a:ext cx="5838825" cy="595313"/>
          </a:xfrm>
          <a:noFill/>
          <a:ln/>
        </p:spPr>
        <p:txBody>
          <a:bodyPr lIns="58738" tIns="23813" rIns="58738" bIns="23813">
            <a:spAutoFit/>
          </a:bodyPr>
          <a:lstStyle/>
          <a:p>
            <a:pPr marL="315913" indent="-315913" defTabSz="841375">
              <a:lnSpc>
                <a:spcPct val="100000"/>
              </a:lnSpc>
              <a:spcBef>
                <a:spcPct val="68000"/>
              </a:spcBef>
              <a:buFontTx/>
              <a:buChar char="•"/>
            </a:pPr>
            <a:r>
              <a:rPr lang="en-US"/>
              <a:t>The Office of Waste Programs Enforcement issued this policy last September to define the Role of the Inspector in Waste Minimization.  You should have that in front of you.  The policy is pretty self explanatory but we will discuss key points.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a:xfrm>
            <a:off x="1036638" y="142875"/>
            <a:ext cx="4797425" cy="3594100"/>
          </a:xfrm>
          <a:ln/>
        </p:spPr>
      </p:sp>
      <p:sp>
        <p:nvSpPr>
          <p:cNvPr id="19459" name="Rectangle 3"/>
          <p:cNvSpPr>
            <a:spLocks noGrp="1" noChangeArrowheads="1"/>
          </p:cNvSpPr>
          <p:nvPr>
            <p:ph type="body" idx="1"/>
          </p:nvPr>
        </p:nvSpPr>
        <p:spPr>
          <a:xfrm>
            <a:off x="685800" y="4343400"/>
            <a:ext cx="5838825" cy="3787775"/>
          </a:xfrm>
          <a:noFill/>
          <a:ln/>
        </p:spPr>
        <p:txBody>
          <a:bodyPr lIns="58738" tIns="23813" rIns="58738" bIns="23813">
            <a:spAutoFit/>
          </a:bodyPr>
          <a:lstStyle/>
          <a:p>
            <a:pPr marL="342900" indent="-342900" defTabSz="841375">
              <a:lnSpc>
                <a:spcPct val="103000"/>
              </a:lnSpc>
              <a:spcBef>
                <a:spcPct val="52000"/>
              </a:spcBef>
              <a:buFontTx/>
              <a:buChar char="•"/>
            </a:pPr>
            <a:r>
              <a:rPr lang="en-US"/>
              <a:t>Using the authority of  HSWA §3002 and §3005, EPA promulgated regulations addressing theses issues in the 40 CFR under §262.20; §262.41; §262.56; §§264 and 265.75; and §264.73. </a:t>
            </a:r>
          </a:p>
          <a:p>
            <a:pPr marL="342900" indent="-342900" defTabSz="841375">
              <a:lnSpc>
                <a:spcPct val="103000"/>
              </a:lnSpc>
              <a:spcBef>
                <a:spcPct val="52000"/>
              </a:spcBef>
              <a:buFontTx/>
              <a:buChar char="•"/>
            </a:pPr>
            <a:r>
              <a:rPr lang="en-US"/>
              <a:t>These regulations simply say that generators must certify on the Manifest that they have a waste minimization program in place.</a:t>
            </a:r>
          </a:p>
          <a:p>
            <a:pPr marL="571500" lvl="1" defTabSz="841375"/>
            <a:r>
              <a:rPr lang="en-US"/>
              <a:t>"If I am a large quantity generator, I certify that I have a program in place to reduce the volume and toxicity of waste generated to the degree I have determined to be economically practicable and that I have selected the practicable method of treatment, storage or disposal currently available to me which minimizes the present and future threat to human health and the environment; OR, if I am a small quantity generator, I have made a good faith effort to minimize my waste generation and select the best waste management method that is available to me and that I can afford."    (40 CFR §264, Appendix)</a:t>
            </a:r>
          </a:p>
          <a:p>
            <a:pPr marL="342900" indent="-342900" defTabSz="841375">
              <a:lnSpc>
                <a:spcPct val="103000"/>
              </a:lnSpc>
              <a:spcBef>
                <a:spcPct val="52000"/>
              </a:spcBef>
            </a:pPr>
            <a:r>
              <a:rPr lang="en-US"/>
              <a:t>•     You should always check to make sure that that statement was signed by the right person.</a:t>
            </a:r>
          </a:p>
          <a:p>
            <a:pPr marL="342900" indent="-342900" defTabSz="841375">
              <a:lnSpc>
                <a:spcPct val="103000"/>
              </a:lnSpc>
              <a:spcBef>
                <a:spcPct val="52000"/>
              </a:spcBef>
            </a:pPr>
            <a:r>
              <a:rPr lang="en-US"/>
              <a:t>•     You should always check to see that they do have a waste minimization plan that it is being implemented.  We cannot judge the adequacy of a program but we can confirm its existence.  Many states may have more enforceable planning regulations.  Follow those.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xfrm>
            <a:off x="1036638" y="715963"/>
            <a:ext cx="4797425" cy="3594100"/>
          </a:xfrm>
          <a:ln/>
        </p:spPr>
      </p:sp>
      <p:sp>
        <p:nvSpPr>
          <p:cNvPr id="21507" name="Rectangle 3"/>
          <p:cNvSpPr>
            <a:spLocks noGrp="1" noChangeArrowheads="1"/>
          </p:cNvSpPr>
          <p:nvPr>
            <p:ph type="body" idx="1"/>
          </p:nvPr>
        </p:nvSpPr>
        <p:spPr>
          <a:xfrm>
            <a:off x="685800" y="4800600"/>
            <a:ext cx="5978525" cy="3627438"/>
          </a:xfrm>
          <a:noFill/>
          <a:ln/>
        </p:spPr>
        <p:txBody>
          <a:bodyPr lIns="58738" tIns="23813" rIns="58738" bIns="23813">
            <a:spAutoFit/>
          </a:bodyPr>
          <a:lstStyle/>
          <a:p>
            <a:pPr marL="315913" indent="-315913" defTabSz="841375">
              <a:lnSpc>
                <a:spcPct val="96000"/>
              </a:lnSpc>
              <a:spcBef>
                <a:spcPct val="48000"/>
              </a:spcBef>
              <a:buFontTx/>
              <a:buChar char="•"/>
            </a:pPr>
            <a:r>
              <a:rPr lang="en-US"/>
              <a:t>Any generator that ships waste off-site or treats waste on-site must submit waste minimization language with the biennial report.  The report should contain a:  </a:t>
            </a:r>
          </a:p>
          <a:p>
            <a:pPr marL="315913" indent="-315913" defTabSz="841375">
              <a:lnSpc>
                <a:spcPct val="96000"/>
              </a:lnSpc>
              <a:spcBef>
                <a:spcPct val="48000"/>
              </a:spcBef>
            </a:pPr>
            <a:r>
              <a:rPr lang="en-US"/>
              <a:t>	-    Description of efforts undertaken during the year to reduce the volume and toxicity,</a:t>
            </a:r>
          </a:p>
          <a:p>
            <a:pPr marL="315913" indent="-315913" defTabSz="841375">
              <a:lnSpc>
                <a:spcPct val="96000"/>
              </a:lnSpc>
              <a:spcBef>
                <a:spcPct val="48000"/>
              </a:spcBef>
            </a:pPr>
            <a:r>
              <a:rPr lang="en-US"/>
              <a:t>	-    Description of changes in volume and toxicity actually achieved,</a:t>
            </a:r>
          </a:p>
          <a:p>
            <a:pPr marL="315913" indent="-315913" defTabSz="841375">
              <a:lnSpc>
                <a:spcPct val="96000"/>
              </a:lnSpc>
              <a:spcBef>
                <a:spcPct val="48000"/>
              </a:spcBef>
            </a:pPr>
            <a:r>
              <a:rPr lang="en-US"/>
              <a:t>	-     Certification signed by generator or authorized representative.</a:t>
            </a:r>
          </a:p>
          <a:p>
            <a:pPr marL="315913" indent="-315913" defTabSz="841375">
              <a:lnSpc>
                <a:spcPct val="96000"/>
              </a:lnSpc>
              <a:spcBef>
                <a:spcPct val="48000"/>
              </a:spcBef>
            </a:pPr>
            <a:r>
              <a:rPr lang="en-US"/>
              <a:t>	You should check to make sure that information is included in the report.  Once again, many states have more stringent reporting requirements.  If those apply, make sure they are followed.</a:t>
            </a:r>
          </a:p>
          <a:p>
            <a:pPr marL="315913" indent="-315913" defTabSz="841375">
              <a:lnSpc>
                <a:spcPct val="96000"/>
              </a:lnSpc>
              <a:spcBef>
                <a:spcPct val="48000"/>
              </a:spcBef>
              <a:buFontTx/>
              <a:buChar char="•"/>
            </a:pPr>
            <a:r>
              <a:rPr lang="en-US"/>
              <a:t>Permitted facilities should include annual certification of waste minimization program in place.  On May 28, 1993, OSW published "Interim Final Guidance to Hazardous Waste Generators on Elements of a Waste Minimization Program"  (58 FR 31114, 5/28/93) to help explain what a good waste minimization program should include.  This is, however non-binding guidance and is </a:t>
            </a:r>
            <a:r>
              <a:rPr lang="en-US" u="sng"/>
              <a:t>not </a:t>
            </a:r>
            <a:r>
              <a:rPr lang="en-US"/>
              <a:t> enforceable.</a:t>
            </a:r>
          </a:p>
          <a:p>
            <a:pPr marL="315913" indent="-315913" defTabSz="841375">
              <a:lnSpc>
                <a:spcPct val="96000"/>
              </a:lnSpc>
              <a:spcBef>
                <a:spcPct val="48000"/>
              </a:spcBef>
              <a:buFontTx/>
              <a:buChar char="•"/>
            </a:pPr>
            <a:r>
              <a:rPr lang="en-US"/>
              <a:t>Many Permits and enforcement actions are beginning to include conditions pertaining to waste minimization.  Check to see if those conditions exist, and if so, verify that the facility is in compliance with the conditions.</a:t>
            </a:r>
          </a:p>
          <a:p>
            <a:pPr marL="315913" indent="-315913" defTabSz="841375">
              <a:lnSpc>
                <a:spcPct val="96000"/>
              </a:lnSpc>
              <a:spcBef>
                <a:spcPct val="4800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725" y="2236788"/>
            <a:ext cx="8172450" cy="1543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1450" y="4079875"/>
            <a:ext cx="6731000" cy="18415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81013" y="1679575"/>
            <a:ext cx="8651875" cy="47529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56275" y="-48444150"/>
            <a:ext cx="14889163" cy="54876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25350" y="-48444150"/>
            <a:ext cx="44516675" cy="548767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679575"/>
            <a:ext cx="8651875" cy="47529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627563"/>
            <a:ext cx="8172450" cy="143033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3052763"/>
            <a:ext cx="8172450" cy="15748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1013" y="1679575"/>
            <a:ext cx="4249737" cy="47529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3150" y="1679575"/>
            <a:ext cx="4249738" cy="47529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1013" y="288925"/>
            <a:ext cx="8651875" cy="12001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1013" y="1611313"/>
            <a:ext cx="4248150" cy="6731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81013" y="2284413"/>
            <a:ext cx="4248150" cy="41481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83150" y="1611313"/>
            <a:ext cx="4249738" cy="6731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83150" y="2284413"/>
            <a:ext cx="4249738" cy="41481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1013" y="287338"/>
            <a:ext cx="3162300" cy="12192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9200" y="287338"/>
            <a:ext cx="5373688" cy="614521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1013" y="1506538"/>
            <a:ext cx="3162300" cy="49260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4363" y="5040313"/>
            <a:ext cx="5768975" cy="59531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4363" y="642938"/>
            <a:ext cx="5768975" cy="43211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84363" y="5635625"/>
            <a:ext cx="5768975" cy="8445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425350" y="-48444150"/>
            <a:ext cx="6426200" cy="544512"/>
          </a:xfrm>
          <a:prstGeom prst="rect">
            <a:avLst/>
          </a:prstGeom>
          <a:noFill/>
          <a:ln w="12700">
            <a:noFill/>
            <a:miter lim="800000"/>
            <a:headEnd/>
            <a:tailEnd/>
          </a:ln>
          <a:effectLst/>
        </p:spPr>
        <p:txBody>
          <a:bodyPr vert="horz" wrap="none" lIns="63500" tIns="25400" rIns="63500" bIns="25400" numCol="1" anchor="t" anchorCtr="0" compatLnSpc="1">
            <a:prstTxWarp prst="textNoShape">
              <a:avLst/>
            </a:prstTxWarp>
            <a:spAutoFit/>
          </a:bodyPr>
          <a:lstStyle/>
          <a:p>
            <a:pPr lvl="0"/>
            <a:r>
              <a:rPr lang="en-US" smtClean="0"/>
              <a:t>Click to edit Master title style</a:t>
            </a:r>
          </a:p>
        </p:txBody>
      </p:sp>
      <p:sp>
        <p:nvSpPr>
          <p:cNvPr id="1027" name="Rectangle 3"/>
          <p:cNvSpPr>
            <a:spLocks noChangeArrowheads="1"/>
          </p:cNvSpPr>
          <p:nvPr/>
        </p:nvSpPr>
        <p:spPr bwMode="auto">
          <a:xfrm>
            <a:off x="2825750" y="1771650"/>
            <a:ext cx="152400" cy="76200"/>
          </a:xfrm>
          <a:prstGeom prst="rect">
            <a:avLst/>
          </a:prstGeom>
          <a:noFill/>
          <a:ln w="12700">
            <a:noFill/>
            <a:miter lim="800000"/>
            <a:headEnd/>
            <a:tailEnd/>
          </a:ln>
          <a:effectLst/>
        </p:spPr>
        <p:txBody>
          <a:bodyPr wrap="none" anchor="ctr"/>
          <a:lstStyle/>
          <a:p>
            <a:endParaRPr lang="en-US"/>
          </a:p>
        </p:txBody>
      </p:sp>
      <p:sp>
        <p:nvSpPr>
          <p:cNvPr id="1028" name="Line 4"/>
          <p:cNvSpPr>
            <a:spLocks noChangeShapeType="1"/>
          </p:cNvSpPr>
          <p:nvPr/>
        </p:nvSpPr>
        <p:spPr bwMode="auto">
          <a:xfrm>
            <a:off x="311150" y="1390650"/>
            <a:ext cx="8915400" cy="0"/>
          </a:xfrm>
          <a:prstGeom prst="line">
            <a:avLst/>
          </a:prstGeom>
          <a:noFill/>
          <a:ln w="57150" cmpd="thickThin">
            <a:solidFill>
              <a:schemeClr val="tx1"/>
            </a:solidFill>
            <a:round/>
            <a:headEnd/>
            <a:tailEnd/>
          </a:ln>
          <a:effectLst/>
        </p:spPr>
        <p:txBody>
          <a:bodyPr/>
          <a:lstStyle/>
          <a:p>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3600" b="1">
          <a:solidFill>
            <a:schemeClr val="tx2"/>
          </a:solidFill>
          <a:latin typeface="+mj-lt"/>
          <a:ea typeface="+mj-ea"/>
          <a:cs typeface="+mj-cs"/>
        </a:defRPr>
      </a:lvl1pPr>
      <a:lvl2pPr algn="ctr" rtl="0" eaLnBrk="0" fontAlgn="base" hangingPunct="0">
        <a:lnSpc>
          <a:spcPct val="90000"/>
        </a:lnSpc>
        <a:spcBef>
          <a:spcPct val="0"/>
        </a:spcBef>
        <a:spcAft>
          <a:spcPct val="0"/>
        </a:spcAft>
        <a:defRPr sz="3600" b="1">
          <a:solidFill>
            <a:schemeClr val="tx2"/>
          </a:solidFill>
          <a:latin typeface="Arial" charset="0"/>
        </a:defRPr>
      </a:lvl2pPr>
      <a:lvl3pPr algn="ctr" rtl="0" eaLnBrk="0" fontAlgn="base" hangingPunct="0">
        <a:lnSpc>
          <a:spcPct val="90000"/>
        </a:lnSpc>
        <a:spcBef>
          <a:spcPct val="0"/>
        </a:spcBef>
        <a:spcAft>
          <a:spcPct val="0"/>
        </a:spcAft>
        <a:defRPr sz="3600" b="1">
          <a:solidFill>
            <a:schemeClr val="tx2"/>
          </a:solidFill>
          <a:latin typeface="Arial" charset="0"/>
        </a:defRPr>
      </a:lvl3pPr>
      <a:lvl4pPr algn="ctr" rtl="0" eaLnBrk="0" fontAlgn="base" hangingPunct="0">
        <a:lnSpc>
          <a:spcPct val="90000"/>
        </a:lnSpc>
        <a:spcBef>
          <a:spcPct val="0"/>
        </a:spcBef>
        <a:spcAft>
          <a:spcPct val="0"/>
        </a:spcAft>
        <a:defRPr sz="3600" b="1">
          <a:solidFill>
            <a:schemeClr val="tx2"/>
          </a:solidFill>
          <a:latin typeface="Arial" charset="0"/>
        </a:defRPr>
      </a:lvl4pPr>
      <a:lvl5pPr algn="ctr" rtl="0" eaLnBrk="0" fontAlgn="base" hangingPunct="0">
        <a:lnSpc>
          <a:spcPct val="90000"/>
        </a:lnSpc>
        <a:spcBef>
          <a:spcPct val="0"/>
        </a:spcBef>
        <a:spcAft>
          <a:spcPct val="0"/>
        </a:spcAft>
        <a:defRPr sz="3600" b="1">
          <a:solidFill>
            <a:schemeClr val="tx2"/>
          </a:solidFill>
          <a:latin typeface="Arial" charset="0"/>
        </a:defRPr>
      </a:lvl5pPr>
      <a:lvl6pPr marL="457200" algn="ctr" rtl="0" eaLnBrk="0" fontAlgn="base" hangingPunct="0">
        <a:lnSpc>
          <a:spcPct val="90000"/>
        </a:lnSpc>
        <a:spcBef>
          <a:spcPct val="0"/>
        </a:spcBef>
        <a:spcAft>
          <a:spcPct val="0"/>
        </a:spcAft>
        <a:defRPr sz="3600" b="1">
          <a:solidFill>
            <a:schemeClr val="tx2"/>
          </a:solidFill>
          <a:latin typeface="Arial" charset="0"/>
        </a:defRPr>
      </a:lvl6pPr>
      <a:lvl7pPr marL="914400" algn="ctr" rtl="0" eaLnBrk="0" fontAlgn="base" hangingPunct="0">
        <a:lnSpc>
          <a:spcPct val="90000"/>
        </a:lnSpc>
        <a:spcBef>
          <a:spcPct val="0"/>
        </a:spcBef>
        <a:spcAft>
          <a:spcPct val="0"/>
        </a:spcAft>
        <a:defRPr sz="3600" b="1">
          <a:solidFill>
            <a:schemeClr val="tx2"/>
          </a:solidFill>
          <a:latin typeface="Arial" charset="0"/>
        </a:defRPr>
      </a:lvl7pPr>
      <a:lvl8pPr marL="1371600" algn="ctr" rtl="0" eaLnBrk="0" fontAlgn="base" hangingPunct="0">
        <a:lnSpc>
          <a:spcPct val="90000"/>
        </a:lnSpc>
        <a:spcBef>
          <a:spcPct val="0"/>
        </a:spcBef>
        <a:spcAft>
          <a:spcPct val="0"/>
        </a:spcAft>
        <a:defRPr sz="3600" b="1">
          <a:solidFill>
            <a:schemeClr val="tx2"/>
          </a:solidFill>
          <a:latin typeface="Arial" charset="0"/>
        </a:defRPr>
      </a:lvl8pPr>
      <a:lvl9pPr marL="1828800" algn="ctr" rtl="0" eaLnBrk="0" fontAlgn="base" hangingPunct="0">
        <a:lnSpc>
          <a:spcPct val="90000"/>
        </a:lnSpc>
        <a:spcBef>
          <a:spcPct val="0"/>
        </a:spcBef>
        <a:spcAft>
          <a:spcPct val="0"/>
        </a:spcAft>
        <a:defRPr sz="3600" b="1">
          <a:solidFill>
            <a:schemeClr val="tx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54550" y="742950"/>
            <a:ext cx="25400" cy="457200"/>
          </a:xfrm>
          <a:ln/>
        </p:spPr>
        <p:txBody>
          <a:bodyPr/>
          <a:lstStyle/>
          <a:p>
            <a:endParaRPr lang="en-US"/>
          </a:p>
        </p:txBody>
      </p:sp>
      <p:pic>
        <p:nvPicPr>
          <p:cNvPr id="4099" name="Picture 3"/>
          <p:cNvPicPr>
            <a:picLocks noChangeArrowheads="1"/>
          </p:cNvPicPr>
          <p:nvPr/>
        </p:nvPicPr>
        <p:blipFill>
          <a:blip r:embed="rId3" cstate="print"/>
          <a:srcRect/>
          <a:stretch>
            <a:fillRect/>
          </a:stretch>
        </p:blipFill>
        <p:spPr bwMode="auto">
          <a:xfrm>
            <a:off x="6534150" y="4006850"/>
            <a:ext cx="2044700" cy="2844800"/>
          </a:xfrm>
          <a:prstGeom prst="rect">
            <a:avLst/>
          </a:prstGeom>
          <a:noFill/>
          <a:ln w="12700">
            <a:noFill/>
            <a:miter lim="800000"/>
            <a:headEnd/>
            <a:tailEnd/>
          </a:ln>
          <a:effectLst/>
        </p:spPr>
      </p:pic>
      <p:sp>
        <p:nvSpPr>
          <p:cNvPr id="4100" name="Rectangle 4"/>
          <p:cNvSpPr>
            <a:spLocks noChangeArrowheads="1"/>
          </p:cNvSpPr>
          <p:nvPr/>
        </p:nvSpPr>
        <p:spPr bwMode="auto">
          <a:xfrm>
            <a:off x="922338" y="1555750"/>
            <a:ext cx="7783512" cy="2422525"/>
          </a:xfrm>
          <a:prstGeom prst="rect">
            <a:avLst/>
          </a:prstGeom>
          <a:noFill/>
          <a:ln w="12700">
            <a:noFill/>
            <a:miter lim="800000"/>
            <a:headEnd/>
            <a:tailEnd/>
          </a:ln>
          <a:effectLst/>
        </p:spPr>
        <p:txBody>
          <a:bodyPr wrap="none" lIns="63500" tIns="25400" rIns="63500" bIns="25400">
            <a:spAutoFit/>
          </a:bodyPr>
          <a:lstStyle/>
          <a:p>
            <a:pPr algn="ctr">
              <a:lnSpc>
                <a:spcPct val="108000"/>
              </a:lnSpc>
            </a:pPr>
            <a:r>
              <a:rPr lang="en-US" sz="4800"/>
              <a:t>WASTE MINIMIZATION </a:t>
            </a:r>
          </a:p>
          <a:p>
            <a:pPr algn="ctr">
              <a:lnSpc>
                <a:spcPct val="108000"/>
              </a:lnSpc>
            </a:pPr>
            <a:r>
              <a:rPr lang="en-US" sz="4800"/>
              <a:t>and</a:t>
            </a:r>
          </a:p>
          <a:p>
            <a:pPr algn="ctr">
              <a:lnSpc>
                <a:spcPct val="108000"/>
              </a:lnSpc>
            </a:pPr>
            <a:r>
              <a:rPr lang="en-US" sz="4800"/>
              <a:t>POLLUTION PREVENTION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308350" y="527050"/>
            <a:ext cx="2717800" cy="633413"/>
          </a:xfrm>
          <a:noFill/>
          <a:ln/>
        </p:spPr>
        <p:txBody>
          <a:bodyPr/>
          <a:lstStyle/>
          <a:p>
            <a:pPr>
              <a:lnSpc>
                <a:spcPct val="106000"/>
              </a:lnSpc>
            </a:pPr>
            <a:r>
              <a:rPr lang="en-US"/>
              <a:t>OUTREACH</a:t>
            </a:r>
          </a:p>
        </p:txBody>
      </p:sp>
      <p:sp>
        <p:nvSpPr>
          <p:cNvPr id="22531" name="Rectangle 3"/>
          <p:cNvSpPr>
            <a:spLocks noChangeArrowheads="1"/>
          </p:cNvSpPr>
          <p:nvPr/>
        </p:nvSpPr>
        <p:spPr bwMode="auto">
          <a:xfrm>
            <a:off x="450850" y="2051050"/>
            <a:ext cx="25400" cy="317500"/>
          </a:xfrm>
          <a:prstGeom prst="rect">
            <a:avLst/>
          </a:prstGeom>
          <a:noFill/>
          <a:ln w="12700">
            <a:noFill/>
            <a:miter lim="800000"/>
            <a:headEnd/>
            <a:tailEnd/>
          </a:ln>
          <a:effectLst/>
        </p:spPr>
        <p:txBody>
          <a:bodyPr wrap="none" anchor="ctr"/>
          <a:lstStyle/>
          <a:p>
            <a:endParaRPr lang="en-US"/>
          </a:p>
        </p:txBody>
      </p:sp>
      <p:sp>
        <p:nvSpPr>
          <p:cNvPr id="22532" name="Rectangle 4"/>
          <p:cNvSpPr>
            <a:spLocks noGrp="1" noChangeArrowheads="1"/>
          </p:cNvSpPr>
          <p:nvPr>
            <p:ph type="body" idx="1"/>
          </p:nvPr>
        </p:nvSpPr>
        <p:spPr bwMode="auto">
          <a:xfrm>
            <a:off x="552450" y="1936750"/>
            <a:ext cx="8674100" cy="4335463"/>
          </a:xfrm>
          <a:noFill/>
          <a:ln w="12700">
            <a:miter lim="800000"/>
            <a:headEnd/>
            <a:tailEnd/>
          </a:ln>
        </p:spPr>
        <p:txBody>
          <a:bodyPr vert="horz" wrap="square" lIns="63500" tIns="25400" rIns="63500" bIns="25400" numCol="1" anchor="t" anchorCtr="0" compatLnSpc="1">
            <a:prstTxWarp prst="textNoShape">
              <a:avLst/>
            </a:prstTxWarp>
            <a:spAutoFit/>
          </a:bodyPr>
          <a:lstStyle/>
          <a:p>
            <a:pPr marL="342900" indent="-342900">
              <a:lnSpc>
                <a:spcPct val="88000"/>
              </a:lnSpc>
              <a:spcBef>
                <a:spcPct val="42000"/>
              </a:spcBef>
              <a:buFontTx/>
              <a:buNone/>
              <a:tabLst>
                <a:tab pos="914400" algn="l"/>
                <a:tab pos="1600200" algn="l"/>
              </a:tabLst>
            </a:pPr>
            <a:r>
              <a:rPr lang="en-US"/>
              <a:t>  1.	Inform generators of available literature and                  	any technical assistance programs.</a:t>
            </a:r>
          </a:p>
          <a:p>
            <a:pPr marL="342900" indent="-342900">
              <a:lnSpc>
                <a:spcPct val="88000"/>
              </a:lnSpc>
              <a:spcBef>
                <a:spcPct val="42000"/>
              </a:spcBef>
              <a:buFontTx/>
              <a:buNone/>
              <a:tabLst>
                <a:tab pos="914400" algn="l"/>
                <a:tab pos="1600200" algn="l"/>
              </a:tabLst>
            </a:pPr>
            <a:r>
              <a:rPr lang="en-US"/>
              <a:t>           • 	ORD Industrial Guides</a:t>
            </a:r>
          </a:p>
          <a:p>
            <a:pPr marL="342900" indent="-342900">
              <a:lnSpc>
                <a:spcPct val="88000"/>
              </a:lnSpc>
              <a:spcBef>
                <a:spcPct val="42000"/>
              </a:spcBef>
              <a:buFontTx/>
              <a:buNone/>
              <a:tabLst>
                <a:tab pos="914400" algn="l"/>
                <a:tab pos="1600200" algn="l"/>
              </a:tabLst>
            </a:pPr>
            <a:r>
              <a:rPr lang="en-US"/>
              <a:t>		•	State Technical Assistance Programs</a:t>
            </a:r>
          </a:p>
          <a:p>
            <a:pPr marL="342900" indent="-342900">
              <a:lnSpc>
                <a:spcPct val="88000"/>
              </a:lnSpc>
              <a:spcBef>
                <a:spcPct val="42000"/>
              </a:spcBef>
              <a:buFontTx/>
              <a:buNone/>
              <a:tabLst>
                <a:tab pos="914400" algn="l"/>
                <a:tab pos="1600200" algn="l"/>
              </a:tabLst>
            </a:pPr>
            <a:r>
              <a:rPr lang="en-US"/>
              <a:t>		•	Trade Associations</a:t>
            </a:r>
          </a:p>
          <a:p>
            <a:pPr marL="342900" indent="-342900">
              <a:lnSpc>
                <a:spcPct val="88000"/>
              </a:lnSpc>
              <a:spcBef>
                <a:spcPct val="42000"/>
              </a:spcBef>
              <a:buFontTx/>
              <a:buNone/>
              <a:tabLst>
                <a:tab pos="914400" algn="l"/>
                <a:tab pos="1600200" algn="l"/>
              </a:tabLst>
            </a:pPr>
            <a:r>
              <a:rPr lang="en-US"/>
              <a:t>		•	Other . . . </a:t>
            </a:r>
          </a:p>
          <a:p>
            <a:pPr marL="342900" indent="-342900">
              <a:lnSpc>
                <a:spcPct val="88000"/>
              </a:lnSpc>
              <a:spcBef>
                <a:spcPct val="42000"/>
              </a:spcBef>
              <a:buFontTx/>
              <a:buNone/>
              <a:tabLst>
                <a:tab pos="914400" algn="l"/>
                <a:tab pos="1600200" algn="l"/>
              </a:tabLst>
            </a:pPr>
            <a:endParaRPr lang="en-US"/>
          </a:p>
          <a:p>
            <a:pPr marL="342900" indent="-342900">
              <a:lnSpc>
                <a:spcPct val="88000"/>
              </a:lnSpc>
              <a:spcBef>
                <a:spcPct val="42000"/>
              </a:spcBef>
              <a:buFontTx/>
              <a:buNone/>
              <a:tabLst>
                <a:tab pos="914400" algn="l"/>
                <a:tab pos="1600200" algn="l"/>
              </a:tabLst>
            </a:pPr>
            <a:r>
              <a:rPr lang="en-US"/>
              <a:t>  2.	Give limited, basic advice to the facility of obvious 		ways that they can minimize their waste.</a:t>
            </a:r>
          </a:p>
          <a:p>
            <a:pPr marL="342900" indent="-342900">
              <a:lnSpc>
                <a:spcPct val="88000"/>
              </a:lnSpc>
              <a:spcBef>
                <a:spcPct val="42000"/>
              </a:spcBef>
              <a:buFontTx/>
              <a:buNone/>
              <a:tabLst>
                <a:tab pos="914400" algn="l"/>
                <a:tab pos="1600200" algn="l"/>
              </a:tabLst>
            </a:pPr>
            <a:endParaRPr lang="en-US"/>
          </a:p>
        </p:txBody>
      </p:sp>
      <p:sp>
        <p:nvSpPr>
          <p:cNvPr id="22533" name="Rectangle 5"/>
          <p:cNvSpPr>
            <a:spLocks noChangeArrowheads="1"/>
          </p:cNvSpPr>
          <p:nvPr/>
        </p:nvSpPr>
        <p:spPr bwMode="auto">
          <a:xfrm>
            <a:off x="755650" y="5264150"/>
            <a:ext cx="25400" cy="317500"/>
          </a:xfrm>
          <a:prstGeom prst="rect">
            <a:avLst/>
          </a:prstGeom>
          <a:noFill/>
          <a:ln w="12700">
            <a:noFill/>
            <a:miter lim="800000"/>
            <a:headEnd/>
            <a:tailEnd/>
          </a:ln>
          <a:effectLst/>
        </p:spPr>
        <p:txBody>
          <a:bodyPr wrap="none" anchor="ctr"/>
          <a:lstStyle/>
          <a:p>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15950" y="552450"/>
            <a:ext cx="8610600" cy="762000"/>
          </a:xfrm>
          <a:noFill/>
          <a:ln/>
        </p:spPr>
        <p:txBody>
          <a:bodyPr wrap="square" anchor="ctr"/>
          <a:lstStyle/>
          <a:p>
            <a:r>
              <a:rPr lang="en-US" sz="4000"/>
              <a:t>Terminology</a:t>
            </a:r>
          </a:p>
        </p:txBody>
      </p:sp>
      <p:sp>
        <p:nvSpPr>
          <p:cNvPr id="6147" name="Rectangle 3"/>
          <p:cNvSpPr>
            <a:spLocks noGrp="1" noChangeArrowheads="1"/>
          </p:cNvSpPr>
          <p:nvPr>
            <p:ph type="body" idx="1"/>
          </p:nvPr>
        </p:nvSpPr>
        <p:spPr bwMode="auto">
          <a:xfrm>
            <a:off x="692150" y="2076450"/>
            <a:ext cx="8229600" cy="4343400"/>
          </a:xfrm>
          <a:noFill/>
          <a:ln w="50800">
            <a:miter lim="800000"/>
            <a:headEnd/>
            <a:tailEnd/>
          </a:ln>
        </p:spPr>
        <p:txBody>
          <a:bodyPr vert="horz" wrap="square" lIns="90488" tIns="44450" rIns="90488" bIns="44450" numCol="1" anchor="t" anchorCtr="0" compatLnSpc="1">
            <a:prstTxWarp prst="textNoShape">
              <a:avLst/>
            </a:prstTxWarp>
          </a:bodyPr>
          <a:lstStyle/>
          <a:p>
            <a:r>
              <a:rPr lang="en-US" sz="2800"/>
              <a:t>Pollution Prevention</a:t>
            </a:r>
          </a:p>
          <a:p>
            <a:r>
              <a:rPr lang="en-US" sz="2800"/>
              <a:t>Waste Minimization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65350" y="527050"/>
            <a:ext cx="5003800" cy="633413"/>
          </a:xfrm>
          <a:noFill/>
          <a:ln/>
        </p:spPr>
        <p:txBody>
          <a:bodyPr/>
          <a:lstStyle/>
          <a:p>
            <a:pPr>
              <a:lnSpc>
                <a:spcPct val="106000"/>
              </a:lnSpc>
            </a:pPr>
            <a:r>
              <a:rPr lang="en-US"/>
              <a:t>PP/WM  LEGISLATION</a:t>
            </a:r>
          </a:p>
        </p:txBody>
      </p:sp>
      <p:sp>
        <p:nvSpPr>
          <p:cNvPr id="8195" name="Rectangle 3"/>
          <p:cNvSpPr>
            <a:spLocks noChangeArrowheads="1"/>
          </p:cNvSpPr>
          <p:nvPr/>
        </p:nvSpPr>
        <p:spPr bwMode="auto">
          <a:xfrm>
            <a:off x="1149350" y="2114550"/>
            <a:ext cx="139700" cy="63500"/>
          </a:xfrm>
          <a:prstGeom prst="rect">
            <a:avLst/>
          </a:prstGeom>
          <a:noFill/>
          <a:ln w="12700">
            <a:noFill/>
            <a:miter lim="800000"/>
            <a:headEnd/>
            <a:tailEnd/>
          </a:ln>
          <a:effectLst/>
        </p:spPr>
        <p:txBody>
          <a:bodyPr wrap="none" anchor="ctr"/>
          <a:lstStyle/>
          <a:p>
            <a:endParaRPr lang="en-US"/>
          </a:p>
        </p:txBody>
      </p:sp>
      <p:sp>
        <p:nvSpPr>
          <p:cNvPr id="8196" name="Rectangle 4"/>
          <p:cNvSpPr>
            <a:spLocks noChangeArrowheads="1"/>
          </p:cNvSpPr>
          <p:nvPr/>
        </p:nvSpPr>
        <p:spPr bwMode="auto">
          <a:xfrm>
            <a:off x="2000250" y="2254250"/>
            <a:ext cx="5408613" cy="1638300"/>
          </a:xfrm>
          <a:prstGeom prst="rect">
            <a:avLst/>
          </a:prstGeom>
          <a:noFill/>
          <a:ln w="12700">
            <a:noFill/>
            <a:miter lim="800000"/>
            <a:headEnd/>
            <a:tailEnd/>
          </a:ln>
          <a:effectLst/>
        </p:spPr>
        <p:txBody>
          <a:bodyPr wrap="none" lIns="63500" tIns="25400" rIns="63500" bIns="25400">
            <a:spAutoFit/>
          </a:bodyPr>
          <a:lstStyle/>
          <a:p>
            <a:pPr>
              <a:lnSpc>
                <a:spcPct val="87000"/>
              </a:lnSpc>
            </a:pPr>
            <a:r>
              <a:rPr lang="en-US" sz="2400"/>
              <a:t>•      HSWA § 1003 (a) (6)</a:t>
            </a:r>
          </a:p>
          <a:p>
            <a:pPr>
              <a:lnSpc>
                <a:spcPct val="87000"/>
              </a:lnSpc>
            </a:pPr>
            <a:endParaRPr lang="en-US" sz="2400"/>
          </a:p>
          <a:p>
            <a:pPr>
              <a:lnSpc>
                <a:spcPct val="87000"/>
              </a:lnSpc>
            </a:pPr>
            <a:r>
              <a:rPr lang="en-US" sz="2400"/>
              <a:t>•      HSWA § 3002  and  §3005</a:t>
            </a:r>
          </a:p>
          <a:p>
            <a:pPr>
              <a:lnSpc>
                <a:spcPct val="87000"/>
              </a:lnSpc>
            </a:pPr>
            <a:endParaRPr lang="en-US" sz="2400"/>
          </a:p>
          <a:p>
            <a:pPr>
              <a:lnSpc>
                <a:spcPct val="87000"/>
              </a:lnSpc>
            </a:pPr>
            <a:r>
              <a:rPr lang="en-US" sz="2400"/>
              <a:t>•      Pollution Prevention Act of 1990</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28650" y="527050"/>
            <a:ext cx="8077200" cy="633413"/>
          </a:xfrm>
          <a:noFill/>
          <a:ln/>
        </p:spPr>
        <p:txBody>
          <a:bodyPr/>
          <a:lstStyle/>
          <a:p>
            <a:pPr>
              <a:lnSpc>
                <a:spcPct val="106000"/>
              </a:lnSpc>
            </a:pPr>
            <a:r>
              <a:rPr lang="en-US"/>
              <a:t>WASTE MANAGEMENT HIERARCHY</a:t>
            </a:r>
          </a:p>
        </p:txBody>
      </p:sp>
      <p:sp>
        <p:nvSpPr>
          <p:cNvPr id="10243" name="Rectangle 3"/>
          <p:cNvSpPr>
            <a:spLocks noChangeArrowheads="1"/>
          </p:cNvSpPr>
          <p:nvPr/>
        </p:nvSpPr>
        <p:spPr bwMode="auto">
          <a:xfrm>
            <a:off x="1835150" y="2457450"/>
            <a:ext cx="76200" cy="76200"/>
          </a:xfrm>
          <a:prstGeom prst="rect">
            <a:avLst/>
          </a:prstGeom>
          <a:noFill/>
          <a:ln w="12700">
            <a:noFill/>
            <a:miter lim="800000"/>
            <a:headEnd/>
            <a:tailEnd/>
          </a:ln>
          <a:effectLst/>
        </p:spPr>
        <p:txBody>
          <a:bodyPr wrap="none" anchor="ctr"/>
          <a:lstStyle/>
          <a:p>
            <a:endParaRPr lang="en-US"/>
          </a:p>
        </p:txBody>
      </p:sp>
      <p:sp>
        <p:nvSpPr>
          <p:cNvPr id="10244" name="Rectangle 4"/>
          <p:cNvSpPr>
            <a:spLocks noChangeArrowheads="1"/>
          </p:cNvSpPr>
          <p:nvPr/>
        </p:nvSpPr>
        <p:spPr bwMode="auto">
          <a:xfrm>
            <a:off x="3435350" y="2228850"/>
            <a:ext cx="76200" cy="76200"/>
          </a:xfrm>
          <a:prstGeom prst="rect">
            <a:avLst/>
          </a:prstGeom>
          <a:noFill/>
          <a:ln w="12700">
            <a:noFill/>
            <a:miter lim="800000"/>
            <a:headEnd/>
            <a:tailEnd/>
          </a:ln>
          <a:effectLst/>
        </p:spPr>
        <p:txBody>
          <a:bodyPr wrap="none" anchor="ctr"/>
          <a:lstStyle/>
          <a:p>
            <a:endParaRPr lang="en-US"/>
          </a:p>
        </p:txBody>
      </p:sp>
      <p:sp>
        <p:nvSpPr>
          <p:cNvPr id="10245" name="Line 5"/>
          <p:cNvSpPr>
            <a:spLocks noChangeShapeType="1"/>
          </p:cNvSpPr>
          <p:nvPr/>
        </p:nvSpPr>
        <p:spPr bwMode="auto">
          <a:xfrm>
            <a:off x="3054350" y="1543050"/>
            <a:ext cx="2743200" cy="4953000"/>
          </a:xfrm>
          <a:prstGeom prst="line">
            <a:avLst/>
          </a:prstGeom>
          <a:noFill/>
          <a:ln w="101600">
            <a:solidFill>
              <a:schemeClr val="tx1"/>
            </a:solidFill>
            <a:round/>
            <a:headEnd/>
            <a:tailEnd/>
          </a:ln>
          <a:effectLst/>
        </p:spPr>
        <p:txBody>
          <a:bodyPr/>
          <a:lstStyle/>
          <a:p>
            <a:endParaRPr lang="en-US"/>
          </a:p>
        </p:txBody>
      </p:sp>
      <p:sp>
        <p:nvSpPr>
          <p:cNvPr id="10246" name="Line 6"/>
          <p:cNvSpPr>
            <a:spLocks noChangeShapeType="1"/>
          </p:cNvSpPr>
          <p:nvPr/>
        </p:nvSpPr>
        <p:spPr bwMode="auto">
          <a:xfrm flipV="1">
            <a:off x="5797550" y="1543050"/>
            <a:ext cx="2667000" cy="4953000"/>
          </a:xfrm>
          <a:prstGeom prst="line">
            <a:avLst/>
          </a:prstGeom>
          <a:noFill/>
          <a:ln w="101600">
            <a:solidFill>
              <a:schemeClr val="tx1"/>
            </a:solidFill>
            <a:round/>
            <a:headEnd/>
            <a:tailEnd/>
          </a:ln>
          <a:effectLst/>
        </p:spPr>
        <p:txBody>
          <a:bodyPr/>
          <a:lstStyle/>
          <a:p>
            <a:endParaRPr lang="en-US"/>
          </a:p>
        </p:txBody>
      </p:sp>
      <p:sp>
        <p:nvSpPr>
          <p:cNvPr id="10247" name="Rectangle 7"/>
          <p:cNvSpPr>
            <a:spLocks noGrp="1" noChangeArrowheads="1"/>
          </p:cNvSpPr>
          <p:nvPr>
            <p:ph type="body" idx="1"/>
          </p:nvPr>
        </p:nvSpPr>
        <p:spPr bwMode="auto">
          <a:xfrm>
            <a:off x="3371850" y="1555750"/>
            <a:ext cx="4864100" cy="3952875"/>
          </a:xfrm>
          <a:noFill/>
          <a:ln w="12700">
            <a:miter lim="800000"/>
            <a:headEnd/>
            <a:tailEnd/>
          </a:ln>
        </p:spPr>
        <p:txBody>
          <a:bodyPr vert="horz" wrap="square" lIns="63500" tIns="25400" rIns="63500" bIns="25400" numCol="1" anchor="t" anchorCtr="0" compatLnSpc="1">
            <a:prstTxWarp prst="textNoShape">
              <a:avLst/>
            </a:prstTxWarp>
            <a:spAutoFit/>
          </a:bodyPr>
          <a:lstStyle/>
          <a:p>
            <a:pPr marL="342900" indent="-342900" algn="ctr">
              <a:lnSpc>
                <a:spcPct val="100000"/>
              </a:lnSpc>
              <a:spcBef>
                <a:spcPct val="50000"/>
              </a:spcBef>
              <a:buFontTx/>
              <a:buNone/>
            </a:pPr>
            <a:r>
              <a:rPr lang="en-US" sz="4000"/>
              <a:t>Source Reduction</a:t>
            </a:r>
          </a:p>
          <a:p>
            <a:pPr marL="342900" indent="-342900" algn="ctr">
              <a:lnSpc>
                <a:spcPct val="100000"/>
              </a:lnSpc>
              <a:spcBef>
                <a:spcPct val="50000"/>
              </a:spcBef>
              <a:buFontTx/>
              <a:buNone/>
            </a:pPr>
            <a:endParaRPr lang="en-US"/>
          </a:p>
          <a:p>
            <a:pPr marL="342900" indent="-342900" algn="ctr">
              <a:lnSpc>
                <a:spcPct val="100000"/>
              </a:lnSpc>
              <a:spcBef>
                <a:spcPct val="50000"/>
              </a:spcBef>
              <a:buFontTx/>
              <a:buNone/>
            </a:pPr>
            <a:r>
              <a:rPr lang="en-US" sz="3600" b="0"/>
              <a:t>Recycling</a:t>
            </a:r>
          </a:p>
          <a:p>
            <a:pPr marL="342900" indent="-342900" algn="ctr">
              <a:lnSpc>
                <a:spcPct val="100000"/>
              </a:lnSpc>
              <a:spcBef>
                <a:spcPct val="50000"/>
              </a:spcBef>
              <a:buFontTx/>
              <a:buNone/>
            </a:pPr>
            <a:endParaRPr lang="en-US"/>
          </a:p>
          <a:p>
            <a:pPr marL="342900" indent="-342900" algn="ctr">
              <a:lnSpc>
                <a:spcPct val="100000"/>
              </a:lnSpc>
              <a:spcBef>
                <a:spcPct val="50000"/>
              </a:spcBef>
              <a:buFontTx/>
              <a:buNone/>
            </a:pPr>
            <a:r>
              <a:rPr lang="en-US"/>
              <a:t>Treatment</a:t>
            </a:r>
          </a:p>
          <a:p>
            <a:pPr marL="342900" indent="-342900" algn="ctr">
              <a:lnSpc>
                <a:spcPct val="100000"/>
              </a:lnSpc>
              <a:spcBef>
                <a:spcPct val="50000"/>
              </a:spcBef>
              <a:buFontTx/>
              <a:buNone/>
            </a:pPr>
            <a:endParaRPr lang="en-US" sz="1800"/>
          </a:p>
          <a:p>
            <a:pPr marL="342900" indent="-342900" algn="ctr">
              <a:lnSpc>
                <a:spcPct val="100000"/>
              </a:lnSpc>
              <a:spcBef>
                <a:spcPct val="50000"/>
              </a:spcBef>
              <a:buFontTx/>
              <a:buNone/>
            </a:pPr>
            <a:r>
              <a:rPr lang="en-US" sz="1800"/>
              <a:t>Disposal</a:t>
            </a:r>
          </a:p>
        </p:txBody>
      </p:sp>
      <p:sp>
        <p:nvSpPr>
          <p:cNvPr id="10248" name="Rectangle 8"/>
          <p:cNvSpPr>
            <a:spLocks noChangeArrowheads="1"/>
          </p:cNvSpPr>
          <p:nvPr/>
        </p:nvSpPr>
        <p:spPr bwMode="auto">
          <a:xfrm>
            <a:off x="552450" y="1631950"/>
            <a:ext cx="1968500" cy="1006475"/>
          </a:xfrm>
          <a:prstGeom prst="rect">
            <a:avLst/>
          </a:prstGeom>
          <a:noFill/>
          <a:ln w="12700">
            <a:noFill/>
            <a:miter lim="800000"/>
            <a:headEnd/>
            <a:tailEnd/>
          </a:ln>
          <a:effectLst/>
        </p:spPr>
        <p:txBody>
          <a:bodyPr lIns="63500" tIns="25400" rIns="63500" bIns="25400">
            <a:spAutoFit/>
          </a:bodyPr>
          <a:lstStyle/>
          <a:p>
            <a:pPr marL="342900" indent="-342900">
              <a:lnSpc>
                <a:spcPct val="88000"/>
              </a:lnSpc>
              <a:spcBef>
                <a:spcPct val="42000"/>
              </a:spcBef>
            </a:pPr>
            <a:r>
              <a:rPr lang="en-US"/>
              <a:t>Most </a:t>
            </a:r>
          </a:p>
          <a:p>
            <a:pPr marL="342900" indent="-342900">
              <a:lnSpc>
                <a:spcPct val="88000"/>
              </a:lnSpc>
              <a:spcBef>
                <a:spcPct val="42000"/>
              </a:spcBef>
            </a:pPr>
            <a:r>
              <a:rPr lang="en-US"/>
              <a:t>Environmentally</a:t>
            </a:r>
          </a:p>
          <a:p>
            <a:pPr marL="342900" indent="-342900">
              <a:lnSpc>
                <a:spcPct val="88000"/>
              </a:lnSpc>
              <a:spcBef>
                <a:spcPct val="42000"/>
              </a:spcBef>
            </a:pPr>
            <a:r>
              <a:rPr lang="en-US"/>
              <a:t>Beneficial</a:t>
            </a:r>
          </a:p>
        </p:txBody>
      </p:sp>
      <p:sp>
        <p:nvSpPr>
          <p:cNvPr id="10249" name="Rectangle 9"/>
          <p:cNvSpPr>
            <a:spLocks noChangeArrowheads="1"/>
          </p:cNvSpPr>
          <p:nvPr/>
        </p:nvSpPr>
        <p:spPr bwMode="auto">
          <a:xfrm>
            <a:off x="552450" y="5365750"/>
            <a:ext cx="2120900" cy="1006475"/>
          </a:xfrm>
          <a:prstGeom prst="rect">
            <a:avLst/>
          </a:prstGeom>
          <a:noFill/>
          <a:ln w="12700">
            <a:noFill/>
            <a:miter lim="800000"/>
            <a:headEnd/>
            <a:tailEnd/>
          </a:ln>
          <a:effectLst/>
        </p:spPr>
        <p:txBody>
          <a:bodyPr lIns="63500" tIns="25400" rIns="63500" bIns="25400">
            <a:spAutoFit/>
          </a:bodyPr>
          <a:lstStyle/>
          <a:p>
            <a:pPr marL="342900" indent="-342900">
              <a:lnSpc>
                <a:spcPct val="88000"/>
              </a:lnSpc>
              <a:spcBef>
                <a:spcPct val="42000"/>
              </a:spcBef>
            </a:pPr>
            <a:r>
              <a:rPr lang="en-US"/>
              <a:t>Least</a:t>
            </a:r>
          </a:p>
          <a:p>
            <a:pPr marL="342900" indent="-342900">
              <a:lnSpc>
                <a:spcPct val="88000"/>
              </a:lnSpc>
              <a:spcBef>
                <a:spcPct val="42000"/>
              </a:spcBef>
            </a:pPr>
            <a:r>
              <a:rPr lang="en-US"/>
              <a:t>Environmentally</a:t>
            </a:r>
          </a:p>
          <a:p>
            <a:pPr marL="342900" indent="-342900">
              <a:lnSpc>
                <a:spcPct val="88000"/>
              </a:lnSpc>
              <a:spcBef>
                <a:spcPct val="42000"/>
              </a:spcBef>
            </a:pPr>
            <a:r>
              <a:rPr lang="en-US"/>
              <a:t>Beneficial</a:t>
            </a:r>
          </a:p>
        </p:txBody>
      </p:sp>
      <p:sp>
        <p:nvSpPr>
          <p:cNvPr id="10250" name="Rectangle 10"/>
          <p:cNvSpPr>
            <a:spLocks noChangeArrowheads="1"/>
          </p:cNvSpPr>
          <p:nvPr/>
        </p:nvSpPr>
        <p:spPr bwMode="auto">
          <a:xfrm>
            <a:off x="1073150" y="2609850"/>
            <a:ext cx="76200" cy="1981200"/>
          </a:xfrm>
          <a:prstGeom prst="rect">
            <a:avLst/>
          </a:prstGeom>
          <a:noFill/>
          <a:ln w="12700">
            <a:noFill/>
            <a:miter lim="800000"/>
            <a:headEnd/>
            <a:tailEnd/>
          </a:ln>
          <a:effectLst/>
        </p:spPr>
        <p:txBody>
          <a:bodyPr wrap="none" anchor="ctr"/>
          <a:lstStyle/>
          <a:p>
            <a:endParaRPr lang="en-US"/>
          </a:p>
        </p:txBody>
      </p:sp>
      <p:sp>
        <p:nvSpPr>
          <p:cNvPr id="10251" name="Line 11"/>
          <p:cNvSpPr>
            <a:spLocks noChangeShapeType="1"/>
          </p:cNvSpPr>
          <p:nvPr/>
        </p:nvSpPr>
        <p:spPr bwMode="auto">
          <a:xfrm>
            <a:off x="1301750" y="3143250"/>
            <a:ext cx="0" cy="1828800"/>
          </a:xfrm>
          <a:prstGeom prst="line">
            <a:avLst/>
          </a:prstGeom>
          <a:noFill/>
          <a:ln w="50800">
            <a:solidFill>
              <a:schemeClr val="tx1"/>
            </a:solidFill>
            <a:round/>
            <a:headEnd/>
            <a:tailEnd type="triangle" w="med" len="med"/>
          </a:ln>
          <a:effectLst/>
        </p:spPr>
        <p:txBody>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25450" y="527050"/>
            <a:ext cx="8483600" cy="633413"/>
          </a:xfrm>
          <a:noFill/>
          <a:ln/>
        </p:spPr>
        <p:txBody>
          <a:bodyPr/>
          <a:lstStyle/>
          <a:p>
            <a:pPr>
              <a:lnSpc>
                <a:spcPct val="106000"/>
              </a:lnSpc>
            </a:pPr>
            <a:r>
              <a:rPr lang="en-US"/>
              <a:t>POLLUTION PREVENTION STRATEGY</a:t>
            </a:r>
          </a:p>
        </p:txBody>
      </p:sp>
      <p:sp>
        <p:nvSpPr>
          <p:cNvPr id="12291" name="Rectangle 3"/>
          <p:cNvSpPr>
            <a:spLocks noGrp="1" noChangeArrowheads="1"/>
          </p:cNvSpPr>
          <p:nvPr>
            <p:ph type="body" idx="1"/>
          </p:nvPr>
        </p:nvSpPr>
        <p:spPr bwMode="auto">
          <a:xfrm>
            <a:off x="704850" y="2203450"/>
            <a:ext cx="8216900" cy="1677988"/>
          </a:xfrm>
          <a:noFill/>
          <a:ln w="12700">
            <a:miter lim="800000"/>
            <a:headEnd/>
            <a:tailEnd/>
          </a:ln>
        </p:spPr>
        <p:txBody>
          <a:bodyPr vert="horz" wrap="square" lIns="63500" tIns="25400" rIns="63500" bIns="25400" numCol="1" anchor="t" anchorCtr="0" compatLnSpc="1">
            <a:prstTxWarp prst="textNoShape">
              <a:avLst/>
            </a:prstTxWarp>
            <a:spAutoFit/>
          </a:bodyPr>
          <a:lstStyle/>
          <a:p>
            <a:pPr marL="698500" lvl="1" indent="-241300">
              <a:lnSpc>
                <a:spcPct val="89000"/>
              </a:lnSpc>
              <a:spcBef>
                <a:spcPct val="45000"/>
              </a:spcBef>
              <a:buFontTx/>
              <a:buNone/>
            </a:pPr>
            <a:r>
              <a:rPr lang="en-US" sz="2400"/>
              <a:t> "EPA does not view pollution prevention as an exotic activity standing apart from the Agency's primary mission; rather the goal is to incorporate prevention into every aspect of the Agency's operations in programs and regional offices."</a:t>
            </a:r>
          </a:p>
        </p:txBody>
      </p:sp>
      <p:sp>
        <p:nvSpPr>
          <p:cNvPr id="12292" name="Rectangle 4"/>
          <p:cNvSpPr>
            <a:spLocks noChangeArrowheads="1"/>
          </p:cNvSpPr>
          <p:nvPr/>
        </p:nvSpPr>
        <p:spPr bwMode="auto">
          <a:xfrm>
            <a:off x="5581650" y="4603750"/>
            <a:ext cx="3340100" cy="887413"/>
          </a:xfrm>
          <a:prstGeom prst="rect">
            <a:avLst/>
          </a:prstGeom>
          <a:noFill/>
          <a:ln w="12700">
            <a:noFill/>
            <a:miter lim="800000"/>
            <a:headEnd/>
            <a:tailEnd/>
          </a:ln>
          <a:effectLst/>
        </p:spPr>
        <p:txBody>
          <a:bodyPr lIns="63500" tIns="25400" rIns="63500" bIns="25400">
            <a:spAutoFit/>
          </a:bodyPr>
          <a:lstStyle/>
          <a:p>
            <a:pPr marL="342900" indent="-342900">
              <a:lnSpc>
                <a:spcPct val="87000"/>
              </a:lnSpc>
              <a:spcBef>
                <a:spcPct val="43000"/>
              </a:spcBef>
            </a:pPr>
            <a:r>
              <a:rPr lang="en-US">
                <a:solidFill>
                  <a:schemeClr val="tx2"/>
                </a:solidFill>
              </a:rPr>
              <a:t>EPA Pollution Prevention Strategy</a:t>
            </a:r>
          </a:p>
          <a:p>
            <a:pPr marL="342900" indent="-342900">
              <a:lnSpc>
                <a:spcPct val="87000"/>
              </a:lnSpc>
              <a:spcBef>
                <a:spcPct val="43000"/>
              </a:spcBef>
            </a:pPr>
            <a:r>
              <a:rPr lang="en-US">
                <a:solidFill>
                  <a:schemeClr val="tx2"/>
                </a:solidFill>
              </a:rPr>
              <a:t> November, 1990</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50950" y="69850"/>
            <a:ext cx="7137400" cy="1216025"/>
          </a:xfrm>
          <a:noFill/>
          <a:ln/>
        </p:spPr>
        <p:txBody>
          <a:bodyPr/>
          <a:lstStyle/>
          <a:p>
            <a:pPr>
              <a:lnSpc>
                <a:spcPct val="106000"/>
              </a:lnSpc>
            </a:pPr>
            <a:r>
              <a:rPr lang="en-US"/>
              <a:t>POLLUTION PREVENTION IN </a:t>
            </a:r>
            <a:br>
              <a:rPr lang="en-US"/>
            </a:br>
            <a:r>
              <a:rPr lang="en-US"/>
              <a:t>ENFORCEMENT SETTLEMENTS</a:t>
            </a:r>
          </a:p>
        </p:txBody>
      </p:sp>
      <p:sp>
        <p:nvSpPr>
          <p:cNvPr id="14339" name="Rectangle 3"/>
          <p:cNvSpPr>
            <a:spLocks noGrp="1" noChangeArrowheads="1"/>
          </p:cNvSpPr>
          <p:nvPr>
            <p:ph type="body" idx="1"/>
          </p:nvPr>
        </p:nvSpPr>
        <p:spPr bwMode="auto">
          <a:xfrm>
            <a:off x="628650" y="1860550"/>
            <a:ext cx="8140700" cy="1677988"/>
          </a:xfrm>
          <a:noFill/>
          <a:ln w="12700">
            <a:miter lim="800000"/>
            <a:headEnd/>
            <a:tailEnd/>
          </a:ln>
        </p:spPr>
        <p:txBody>
          <a:bodyPr vert="horz" wrap="square" lIns="63500" tIns="25400" rIns="63500" bIns="25400" numCol="1" anchor="t" anchorCtr="0" compatLnSpc="1">
            <a:prstTxWarp prst="textNoShape">
              <a:avLst/>
            </a:prstTxWarp>
            <a:spAutoFit/>
          </a:bodyPr>
          <a:lstStyle/>
          <a:p>
            <a:pPr marL="342900" indent="-342900">
              <a:lnSpc>
                <a:spcPct val="89000"/>
              </a:lnSpc>
              <a:spcBef>
                <a:spcPct val="45000"/>
              </a:spcBef>
              <a:buFontTx/>
              <a:buNone/>
            </a:pPr>
            <a:r>
              <a:rPr lang="en-US"/>
              <a:t>"It shall be a policy of the EPA to favor pollution prevention and recycling as a means of achieving and maintaining statutory and regulatory compliance and of correcting outstanding violations when negotiating enforcement settlements."</a:t>
            </a:r>
          </a:p>
        </p:txBody>
      </p:sp>
      <p:sp>
        <p:nvSpPr>
          <p:cNvPr id="14340" name="Rectangle 4"/>
          <p:cNvSpPr>
            <a:spLocks noChangeArrowheads="1"/>
          </p:cNvSpPr>
          <p:nvPr/>
        </p:nvSpPr>
        <p:spPr bwMode="auto">
          <a:xfrm>
            <a:off x="4057650" y="3841750"/>
            <a:ext cx="5321300" cy="1695450"/>
          </a:xfrm>
          <a:prstGeom prst="rect">
            <a:avLst/>
          </a:prstGeom>
          <a:noFill/>
          <a:ln w="12700">
            <a:noFill/>
            <a:miter lim="800000"/>
            <a:headEnd/>
            <a:tailEnd/>
          </a:ln>
          <a:effectLst/>
        </p:spPr>
        <p:txBody>
          <a:bodyPr lIns="63500" tIns="25400" rIns="63500" bIns="25400">
            <a:spAutoFit/>
          </a:bodyPr>
          <a:lstStyle/>
          <a:p>
            <a:pPr marL="342900" indent="-342900">
              <a:lnSpc>
                <a:spcPct val="86000"/>
              </a:lnSpc>
              <a:spcBef>
                <a:spcPct val="41000"/>
              </a:spcBef>
            </a:pPr>
            <a:r>
              <a:rPr lang="en-US">
                <a:solidFill>
                  <a:schemeClr val="tx2"/>
                </a:solidFill>
              </a:rPr>
              <a:t>Interim EPA Policy on the Inclusion of Pollution Prevention and Recycling Provisions in Enforcement Settlements</a:t>
            </a:r>
          </a:p>
          <a:p>
            <a:pPr marL="342900" indent="-342900">
              <a:lnSpc>
                <a:spcPct val="86000"/>
              </a:lnSpc>
              <a:spcBef>
                <a:spcPct val="41000"/>
              </a:spcBef>
            </a:pPr>
            <a:r>
              <a:rPr lang="en-US">
                <a:solidFill>
                  <a:schemeClr val="tx2"/>
                </a:solidFill>
              </a:rPr>
              <a:t>February 25, 1991, Memorandum from James M. Strock,</a:t>
            </a:r>
          </a:p>
          <a:p>
            <a:pPr marL="342900" indent="-342900" eaLnBrk="1" hangingPunct="1">
              <a:lnSpc>
                <a:spcPct val="86000"/>
              </a:lnSpc>
              <a:spcBef>
                <a:spcPct val="41000"/>
              </a:spcBef>
            </a:pPr>
            <a:endParaRPr lang="en-US">
              <a:solidFill>
                <a:schemeClr val="tx2"/>
              </a:solidFill>
            </a:endParaRPr>
          </a:p>
        </p:txBody>
      </p:sp>
      <p:sp>
        <p:nvSpPr>
          <p:cNvPr id="14341" name="Rectangle 5"/>
          <p:cNvSpPr>
            <a:spLocks noChangeArrowheads="1"/>
          </p:cNvSpPr>
          <p:nvPr/>
        </p:nvSpPr>
        <p:spPr bwMode="auto">
          <a:xfrm>
            <a:off x="693738" y="5583238"/>
            <a:ext cx="8074025" cy="746125"/>
          </a:xfrm>
          <a:prstGeom prst="rect">
            <a:avLst/>
          </a:prstGeom>
          <a:noFill/>
          <a:ln w="50800">
            <a:noFill/>
            <a:miter lim="800000"/>
            <a:headEnd/>
            <a:tailEnd/>
          </a:ln>
          <a:effectLst/>
        </p:spPr>
        <p:txBody>
          <a:bodyPr lIns="90488" tIns="44450" rIns="90488" bIns="44450">
            <a:spAutoFit/>
          </a:bodyPr>
          <a:lstStyle/>
          <a:p>
            <a:pPr>
              <a:spcBef>
                <a:spcPct val="50000"/>
              </a:spcBef>
            </a:pPr>
            <a:r>
              <a:rPr lang="en-US" sz="2400"/>
              <a:t>Policy on Use of Supplemental Environmental Projects in EPA Enforcement Settlements (May 1995)</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79550" y="527050"/>
            <a:ext cx="6375400" cy="633413"/>
          </a:xfrm>
          <a:noFill/>
          <a:ln/>
        </p:spPr>
        <p:txBody>
          <a:bodyPr/>
          <a:lstStyle/>
          <a:p>
            <a:pPr>
              <a:lnSpc>
                <a:spcPct val="106000"/>
              </a:lnSpc>
            </a:pPr>
            <a:r>
              <a:rPr lang="en-US"/>
              <a:t>ROLE  OF  THE  INSPECTOR</a:t>
            </a:r>
          </a:p>
        </p:txBody>
      </p:sp>
      <p:sp>
        <p:nvSpPr>
          <p:cNvPr id="16387" name="Rectangle 3"/>
          <p:cNvSpPr>
            <a:spLocks noGrp="1" noChangeArrowheads="1"/>
          </p:cNvSpPr>
          <p:nvPr>
            <p:ph type="body" idx="1"/>
          </p:nvPr>
        </p:nvSpPr>
        <p:spPr bwMode="auto">
          <a:xfrm>
            <a:off x="781050" y="1936750"/>
            <a:ext cx="8064500" cy="1666875"/>
          </a:xfrm>
          <a:noFill/>
          <a:ln w="12700">
            <a:miter lim="800000"/>
            <a:headEnd/>
            <a:tailEnd/>
          </a:ln>
        </p:spPr>
        <p:txBody>
          <a:bodyPr vert="horz" wrap="square" lIns="63500" tIns="25400" rIns="63500" bIns="25400" numCol="1" anchor="t" anchorCtr="0" compatLnSpc="1">
            <a:prstTxWarp prst="textNoShape">
              <a:avLst/>
            </a:prstTxWarp>
            <a:spAutoFit/>
          </a:bodyPr>
          <a:lstStyle/>
          <a:p>
            <a:pPr marL="342900" indent="-342900" algn="ctr">
              <a:lnSpc>
                <a:spcPct val="89000"/>
              </a:lnSpc>
              <a:spcBef>
                <a:spcPct val="43000"/>
              </a:spcBef>
              <a:buFontTx/>
              <a:buNone/>
            </a:pPr>
            <a:r>
              <a:rPr lang="en-US"/>
              <a:t>POLICY STATEMENT</a:t>
            </a:r>
          </a:p>
          <a:p>
            <a:pPr marL="342900" indent="-342900" algn="ctr">
              <a:lnSpc>
                <a:spcPct val="89000"/>
              </a:lnSpc>
              <a:spcBef>
                <a:spcPct val="43000"/>
              </a:spcBef>
              <a:buFontTx/>
              <a:buNone/>
            </a:pPr>
            <a:endParaRPr lang="en-US"/>
          </a:p>
          <a:p>
            <a:pPr marL="342900" indent="-342900">
              <a:lnSpc>
                <a:spcPct val="89000"/>
              </a:lnSpc>
              <a:spcBef>
                <a:spcPct val="43000"/>
              </a:spcBef>
              <a:buFontTx/>
              <a:buNone/>
            </a:pPr>
            <a:r>
              <a:rPr lang="en-US"/>
              <a:t>"The Role of RCRA Inspectors in Promoting Waste Minimization"</a:t>
            </a:r>
          </a:p>
        </p:txBody>
      </p:sp>
      <p:sp>
        <p:nvSpPr>
          <p:cNvPr id="16388" name="Rectangle 4"/>
          <p:cNvSpPr>
            <a:spLocks noChangeArrowheads="1"/>
          </p:cNvSpPr>
          <p:nvPr/>
        </p:nvSpPr>
        <p:spPr bwMode="auto">
          <a:xfrm>
            <a:off x="3219450" y="3854450"/>
            <a:ext cx="5359400" cy="284163"/>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a:solidFill>
                  <a:schemeClr val="tx2"/>
                </a:solidFill>
              </a:rPr>
              <a:t>OSWER Directive # 9938.10  September 12, 1991</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670050" y="527050"/>
            <a:ext cx="6146800" cy="633413"/>
          </a:xfrm>
          <a:noFill/>
          <a:ln/>
        </p:spPr>
        <p:txBody>
          <a:bodyPr/>
          <a:lstStyle/>
          <a:p>
            <a:pPr>
              <a:lnSpc>
                <a:spcPct val="106000"/>
              </a:lnSpc>
            </a:pPr>
            <a:r>
              <a:rPr lang="en-US"/>
              <a:t>DETERMINE  COMPLIANCE</a:t>
            </a:r>
          </a:p>
        </p:txBody>
      </p:sp>
      <p:sp>
        <p:nvSpPr>
          <p:cNvPr id="18435" name="Rectangle 3"/>
          <p:cNvSpPr>
            <a:spLocks noChangeArrowheads="1"/>
          </p:cNvSpPr>
          <p:nvPr/>
        </p:nvSpPr>
        <p:spPr bwMode="auto">
          <a:xfrm>
            <a:off x="704850" y="1974850"/>
            <a:ext cx="8286750" cy="3508375"/>
          </a:xfrm>
          <a:prstGeom prst="rect">
            <a:avLst/>
          </a:prstGeom>
          <a:noFill/>
          <a:ln w="12700">
            <a:noFill/>
            <a:miter lim="800000"/>
            <a:headEnd/>
            <a:tailEnd/>
          </a:ln>
          <a:effectLst/>
        </p:spPr>
        <p:txBody>
          <a:bodyPr wrap="none" lIns="63500" tIns="25400" rIns="63500" bIns="25400">
            <a:spAutoFit/>
          </a:bodyPr>
          <a:lstStyle/>
          <a:p>
            <a:pPr>
              <a:lnSpc>
                <a:spcPct val="86000"/>
              </a:lnSpc>
            </a:pPr>
            <a:endParaRPr lang="en-US" sz="2400">
              <a:latin typeface="Times New Roman" pitchFamily="18" charset="0"/>
            </a:endParaRPr>
          </a:p>
          <a:p>
            <a:pPr>
              <a:lnSpc>
                <a:spcPct val="86000"/>
              </a:lnSpc>
            </a:pPr>
            <a:endParaRPr lang="en-US" sz="2400">
              <a:latin typeface="Times New Roman" pitchFamily="18" charset="0"/>
            </a:endParaRPr>
          </a:p>
          <a:p>
            <a:pPr>
              <a:lnSpc>
                <a:spcPct val="86000"/>
              </a:lnSpc>
            </a:pPr>
            <a:r>
              <a:rPr lang="en-US" sz="2400"/>
              <a:t>         •      Check Manifest  (40 CFR §262, Appendix)</a:t>
            </a:r>
          </a:p>
          <a:p>
            <a:pPr>
              <a:lnSpc>
                <a:spcPct val="86000"/>
              </a:lnSpc>
            </a:pPr>
            <a:r>
              <a:rPr lang="en-US" sz="2400"/>
              <a:t>     </a:t>
            </a:r>
          </a:p>
          <a:p>
            <a:pPr>
              <a:lnSpc>
                <a:spcPct val="86000"/>
              </a:lnSpc>
            </a:pPr>
            <a:r>
              <a:rPr lang="en-US" sz="2400"/>
              <a:t>                 1.     Ask for written Waste Minimization Plan.</a:t>
            </a:r>
          </a:p>
          <a:p>
            <a:pPr>
              <a:lnSpc>
                <a:spcPct val="86000"/>
              </a:lnSpc>
            </a:pPr>
            <a:endParaRPr lang="en-US" sz="2400"/>
          </a:p>
          <a:p>
            <a:pPr>
              <a:lnSpc>
                <a:spcPct val="86000"/>
              </a:lnSpc>
            </a:pPr>
            <a:r>
              <a:rPr lang="en-US" sz="2400"/>
              <a:t>                 2.     If no written plan, ask for oral description.</a:t>
            </a:r>
          </a:p>
          <a:p>
            <a:pPr>
              <a:lnSpc>
                <a:spcPct val="86000"/>
              </a:lnSpc>
            </a:pPr>
            <a:endParaRPr lang="en-US" sz="2400"/>
          </a:p>
          <a:p>
            <a:pPr>
              <a:lnSpc>
                <a:spcPct val="86000"/>
              </a:lnSpc>
            </a:pPr>
            <a:r>
              <a:rPr lang="en-US" sz="2400"/>
              <a:t>                 3.     Check for "program in place" on site.</a:t>
            </a:r>
          </a:p>
          <a:p>
            <a:pPr>
              <a:lnSpc>
                <a:spcPct val="86000"/>
              </a:lnSpc>
            </a:pPr>
            <a:endParaRPr lang="en-US" sz="2400"/>
          </a:p>
          <a:p>
            <a:pPr>
              <a:lnSpc>
                <a:spcPct val="86000"/>
              </a:lnSpc>
            </a:pPr>
            <a:r>
              <a:rPr lang="en-US" sz="2400"/>
              <a:t>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704850" y="1873250"/>
            <a:ext cx="8029575" cy="3860800"/>
          </a:xfrm>
          <a:prstGeom prst="rect">
            <a:avLst/>
          </a:prstGeom>
          <a:noFill/>
          <a:ln w="12700">
            <a:noFill/>
            <a:miter lim="800000"/>
            <a:headEnd/>
            <a:tailEnd/>
          </a:ln>
          <a:effectLst/>
        </p:spPr>
        <p:txBody>
          <a:bodyPr wrap="none" lIns="63500" tIns="25400" rIns="63500" bIns="25400">
            <a:spAutoFit/>
          </a:bodyPr>
          <a:lstStyle/>
          <a:p>
            <a:pPr>
              <a:lnSpc>
                <a:spcPct val="87000"/>
              </a:lnSpc>
            </a:pPr>
            <a:r>
              <a:rPr lang="en-US" sz="2400" dirty="0"/>
              <a:t>         •      Check Biennial Report and Operating Record</a:t>
            </a:r>
          </a:p>
          <a:p>
            <a:pPr>
              <a:lnSpc>
                <a:spcPct val="87000"/>
              </a:lnSpc>
            </a:pPr>
            <a:r>
              <a:rPr lang="en-US" sz="2400" dirty="0"/>
              <a:t>                 </a:t>
            </a:r>
          </a:p>
          <a:p>
            <a:pPr>
              <a:lnSpc>
                <a:spcPct val="87000"/>
              </a:lnSpc>
            </a:pPr>
            <a:r>
              <a:rPr lang="en-US" sz="2400" dirty="0"/>
              <a:t>                 1.     Generators must submit description of</a:t>
            </a:r>
          </a:p>
          <a:p>
            <a:pPr>
              <a:lnSpc>
                <a:spcPct val="87000"/>
              </a:lnSpc>
            </a:pPr>
            <a:r>
              <a:rPr lang="en-US" sz="2400" dirty="0"/>
              <a:t>                          WM activities in biennial report. </a:t>
            </a:r>
          </a:p>
          <a:p>
            <a:pPr>
              <a:lnSpc>
                <a:spcPct val="87000"/>
              </a:lnSpc>
            </a:pPr>
            <a:r>
              <a:rPr lang="en-US" sz="2400" dirty="0"/>
              <a:t>                          (40 CFR §262.41(a), 264/265.75 (h) &amp; (j))</a:t>
            </a:r>
          </a:p>
          <a:p>
            <a:pPr>
              <a:lnSpc>
                <a:spcPct val="87000"/>
              </a:lnSpc>
            </a:pPr>
            <a:endParaRPr lang="en-US" sz="2400" dirty="0"/>
          </a:p>
          <a:p>
            <a:pPr>
              <a:lnSpc>
                <a:spcPct val="87000"/>
              </a:lnSpc>
            </a:pPr>
            <a:r>
              <a:rPr lang="en-US" sz="2400" dirty="0"/>
              <a:t>                 2.     Certification in </a:t>
            </a:r>
            <a:r>
              <a:rPr lang="en-US" sz="2400" dirty="0" err="1"/>
              <a:t>permittees</a:t>
            </a:r>
            <a:r>
              <a:rPr lang="en-US" sz="2400" dirty="0"/>
              <a:t>' operation </a:t>
            </a:r>
          </a:p>
          <a:p>
            <a:pPr>
              <a:lnSpc>
                <a:spcPct val="87000"/>
              </a:lnSpc>
            </a:pPr>
            <a:r>
              <a:rPr lang="en-US" sz="2400" dirty="0"/>
              <a:t>                         record.  (40 CFR §264.73 (b) (9))</a:t>
            </a:r>
          </a:p>
          <a:p>
            <a:pPr>
              <a:lnSpc>
                <a:spcPct val="87000"/>
              </a:lnSpc>
            </a:pPr>
            <a:endParaRPr lang="en-US" sz="2400" dirty="0"/>
          </a:p>
          <a:p>
            <a:pPr>
              <a:lnSpc>
                <a:spcPct val="87000"/>
              </a:lnSpc>
            </a:pPr>
            <a:r>
              <a:rPr lang="en-US" sz="2400" dirty="0"/>
              <a:t>         •      Check Permit Conditions and Enforcement </a:t>
            </a:r>
          </a:p>
          <a:p>
            <a:pPr>
              <a:lnSpc>
                <a:spcPct val="87000"/>
              </a:lnSpc>
            </a:pPr>
            <a:r>
              <a:rPr lang="en-US" sz="2400" dirty="0"/>
              <a:t>                Settlements</a:t>
            </a:r>
          </a:p>
          <a:p>
            <a:pPr>
              <a:lnSpc>
                <a:spcPct val="87000"/>
              </a:lnSpc>
            </a:pPr>
            <a:r>
              <a:rPr lang="en-US" sz="2400" dirty="0"/>
              <a:t>                </a:t>
            </a:r>
          </a:p>
        </p:txBody>
      </p:sp>
      <p:sp>
        <p:nvSpPr>
          <p:cNvPr id="20484" name="Rectangle 4"/>
          <p:cNvSpPr>
            <a:spLocks noChangeArrowheads="1"/>
          </p:cNvSpPr>
          <p:nvPr/>
        </p:nvSpPr>
        <p:spPr bwMode="auto">
          <a:xfrm>
            <a:off x="844550" y="371142"/>
            <a:ext cx="7670800" cy="638508"/>
          </a:xfrm>
          <a:prstGeom prst="rect">
            <a:avLst/>
          </a:prstGeom>
          <a:noFill/>
          <a:ln w="12700">
            <a:noFill/>
            <a:miter lim="800000"/>
            <a:headEnd/>
            <a:tailEnd/>
          </a:ln>
          <a:effectLst/>
        </p:spPr>
        <p:txBody>
          <a:bodyPr wrap="square" lIns="63500" tIns="25400" rIns="63500" bIns="25400">
            <a:spAutoFit/>
          </a:bodyPr>
          <a:lstStyle/>
          <a:p>
            <a:pPr algn="ctr">
              <a:lnSpc>
                <a:spcPct val="106000"/>
              </a:lnSpc>
            </a:pPr>
            <a:r>
              <a:rPr lang="en-US" sz="3600" dirty="0">
                <a:solidFill>
                  <a:schemeClr val="tx2"/>
                </a:solidFill>
              </a:rPr>
              <a:t>DETERMINE  COMPLIANCE (cont.)</a:t>
            </a:r>
          </a:p>
        </p:txBody>
      </p:sp>
    </p:spTree>
  </p:cSld>
  <p:clrMapOvr>
    <a:masterClrMapping/>
  </p:clrMapOvr>
  <p:transition/>
</p:sld>
</file>

<file path=ppt/theme/theme1.xml><?xml version="1.0" encoding="utf-8"?>
<a:theme xmlns:a="http://schemas.openxmlformats.org/drawingml/2006/main" name="Default Design">
  <a:themeElements>
    <a:clrScheme name="">
      <a:dk1>
        <a:srgbClr val="3F000B"/>
      </a:dk1>
      <a:lt1>
        <a:srgbClr val="FFFFFF"/>
      </a:lt1>
      <a:dk2>
        <a:srgbClr val="790015"/>
      </a:dk2>
      <a:lt2>
        <a:srgbClr val="FFFFFF"/>
      </a:lt2>
      <a:accent1>
        <a:srgbClr val="51DC00"/>
      </a:accent1>
      <a:accent2>
        <a:srgbClr val="00B7A5"/>
      </a:accent2>
      <a:accent3>
        <a:srgbClr val="BEAAAA"/>
      </a:accent3>
      <a:accent4>
        <a:srgbClr val="DADADA"/>
      </a:accent4>
      <a:accent5>
        <a:srgbClr val="B3EBAA"/>
      </a:accent5>
      <a:accent6>
        <a:srgbClr val="00A695"/>
      </a:accent6>
      <a:hlink>
        <a:srgbClr val="EF9100"/>
      </a:hlink>
      <a:folHlink>
        <a:srgbClr val="CF0E3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0800" cap="flat" cmpd="sng" algn="ctr">
          <a:noFill/>
          <a:prstDash val="solid"/>
          <a:round/>
          <a:headEnd type="none" w="med" len="med"/>
          <a:tailEnd type="none" w="med" len="med"/>
        </a:ln>
        <a:effectLst>
          <a:outerShdw dist="107763"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0800" cap="flat" cmpd="sng" algn="ctr">
          <a:noFill/>
          <a:prstDash val="solid"/>
          <a:round/>
          <a:headEnd type="none" w="med" len="med"/>
          <a:tailEnd type="none" w="med" len="med"/>
        </a:ln>
        <a:effectLst>
          <a:outerShdw dist="107763"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FFFFFF"/>
      </a:dk2>
      <a:lt2>
        <a:srgbClr val="3F000B"/>
      </a:lt2>
      <a:accent1>
        <a:srgbClr val="51DC00"/>
      </a:accent1>
      <a:accent2>
        <a:srgbClr val="00B7A5"/>
      </a:accent2>
      <a:accent3>
        <a:srgbClr val="FFFFFF"/>
      </a:accent3>
      <a:accent4>
        <a:srgbClr val="000000"/>
      </a:accent4>
      <a:accent5>
        <a:srgbClr val="B3EBAA"/>
      </a:accent5>
      <a:accent6>
        <a:srgbClr val="00A695"/>
      </a:accent6>
      <a:hlink>
        <a:srgbClr val="EF9100"/>
      </a:hlink>
      <a:folHlink>
        <a:srgbClr val="CF0E3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Pages>10</Pages>
  <Words>1165</Words>
  <Application>Microsoft Office PowerPoint</Application>
  <PresentationFormat>Custom</PresentationFormat>
  <Paragraphs>115</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Arial</vt:lpstr>
      <vt:lpstr>Default Design</vt:lpstr>
      <vt:lpstr>Slide 1</vt:lpstr>
      <vt:lpstr>Terminology</vt:lpstr>
      <vt:lpstr>PP/WM  LEGISLATION</vt:lpstr>
      <vt:lpstr>WASTE MANAGEMENT HIERARCHY</vt:lpstr>
      <vt:lpstr>POLLUTION PREVENTION STRATEGY</vt:lpstr>
      <vt:lpstr>POLLUTION PREVENTION IN  ENFORCEMENT SETTLEMENTS</vt:lpstr>
      <vt:lpstr>ROLE  OF  THE  INSPECTOR</vt:lpstr>
      <vt:lpstr>DETERMINE  COMPLIANCE</vt:lpstr>
      <vt:lpstr>Slide 9</vt:lpstr>
      <vt:lpstr>OUTREACH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P2Waste min</dc:title>
  <dc:subject/>
  <dc:creator>Jeff Kelly</dc:creator>
  <cp:keywords/>
  <dc:description/>
  <cp:lastModifiedBy>perrigan_g</cp:lastModifiedBy>
  <cp:revision>10</cp:revision>
  <cp:lastPrinted>1997-07-11T14:15:24Z</cp:lastPrinted>
  <dcterms:created xsi:type="dcterms:W3CDTF">1997-06-17T15:35:36Z</dcterms:created>
  <dcterms:modified xsi:type="dcterms:W3CDTF">2010-02-26T15:01:41Z</dcterms:modified>
</cp:coreProperties>
</file>